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3"/>
  </p:notesMasterIdLst>
  <p:sldIdLst>
    <p:sldId id="256" r:id="rId2"/>
    <p:sldId id="257" r:id="rId3"/>
    <p:sldId id="298" r:id="rId4"/>
    <p:sldId id="258" r:id="rId5"/>
    <p:sldId id="266" r:id="rId6"/>
    <p:sldId id="267" r:id="rId7"/>
    <p:sldId id="295" r:id="rId8"/>
    <p:sldId id="268" r:id="rId9"/>
    <p:sldId id="272" r:id="rId10"/>
    <p:sldId id="274" r:id="rId11"/>
    <p:sldId id="273" r:id="rId12"/>
    <p:sldId id="271" r:id="rId13"/>
    <p:sldId id="270" r:id="rId14"/>
    <p:sldId id="269" r:id="rId15"/>
    <p:sldId id="259" r:id="rId16"/>
    <p:sldId id="260" r:id="rId17"/>
    <p:sldId id="261" r:id="rId18"/>
    <p:sldId id="262" r:id="rId19"/>
    <p:sldId id="263" r:id="rId20"/>
    <p:sldId id="264" r:id="rId21"/>
    <p:sldId id="275" r:id="rId22"/>
    <p:sldId id="276" r:id="rId23"/>
    <p:sldId id="277" r:id="rId24"/>
    <p:sldId id="279" r:id="rId25"/>
    <p:sldId id="280" r:id="rId26"/>
    <p:sldId id="281" r:id="rId27"/>
    <p:sldId id="282" r:id="rId28"/>
    <p:sldId id="283" r:id="rId29"/>
    <p:sldId id="284" r:id="rId30"/>
    <p:sldId id="285" r:id="rId31"/>
    <p:sldId id="288" r:id="rId32"/>
    <p:sldId id="286" r:id="rId33"/>
    <p:sldId id="289" r:id="rId34"/>
    <p:sldId id="290" r:id="rId35"/>
    <p:sldId id="291" r:id="rId36"/>
    <p:sldId id="292" r:id="rId37"/>
    <p:sldId id="293" r:id="rId38"/>
    <p:sldId id="294" r:id="rId39"/>
    <p:sldId id="296" r:id="rId40"/>
    <p:sldId id="297" r:id="rId41"/>
    <p:sldId id="300" r:id="rId42"/>
    <p:sldId id="299" r:id="rId43"/>
    <p:sldId id="301" r:id="rId44"/>
    <p:sldId id="302" r:id="rId45"/>
    <p:sldId id="303" r:id="rId46"/>
    <p:sldId id="314" r:id="rId47"/>
    <p:sldId id="304" r:id="rId48"/>
    <p:sldId id="305" r:id="rId49"/>
    <p:sldId id="306" r:id="rId50"/>
    <p:sldId id="307" r:id="rId51"/>
    <p:sldId id="308" r:id="rId52"/>
    <p:sldId id="309" r:id="rId53"/>
    <p:sldId id="310" r:id="rId54"/>
    <p:sldId id="311" r:id="rId55"/>
    <p:sldId id="312" r:id="rId56"/>
    <p:sldId id="313" r:id="rId57"/>
    <p:sldId id="315" r:id="rId58"/>
    <p:sldId id="316" r:id="rId59"/>
    <p:sldId id="317" r:id="rId60"/>
    <p:sldId id="318" r:id="rId61"/>
    <p:sldId id="319" r:id="rId62"/>
    <p:sldId id="323" r:id="rId63"/>
    <p:sldId id="324" r:id="rId64"/>
    <p:sldId id="326" r:id="rId65"/>
    <p:sldId id="325" r:id="rId66"/>
    <p:sldId id="320" r:id="rId67"/>
    <p:sldId id="327" r:id="rId68"/>
    <p:sldId id="332" r:id="rId69"/>
    <p:sldId id="331" r:id="rId70"/>
    <p:sldId id="333" r:id="rId71"/>
    <p:sldId id="334" r:id="rId72"/>
    <p:sldId id="335" r:id="rId73"/>
    <p:sldId id="336" r:id="rId74"/>
    <p:sldId id="337" r:id="rId75"/>
    <p:sldId id="328" r:id="rId76"/>
    <p:sldId id="329" r:id="rId77"/>
    <p:sldId id="338" r:id="rId78"/>
    <p:sldId id="339" r:id="rId79"/>
    <p:sldId id="340" r:id="rId80"/>
    <p:sldId id="341" r:id="rId81"/>
    <p:sldId id="342" r:id="rId8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CC00"/>
    <a:srgbClr val="AE166D"/>
    <a:srgbClr val="0000FF"/>
    <a:srgbClr val="66FF66"/>
    <a:srgbClr val="600C3C"/>
    <a:srgbClr val="FFFF66"/>
    <a:srgbClr val="FFCC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0" d="100"/>
          <a:sy n="50" d="100"/>
        </p:scale>
        <p:origin x="-1734" y="-57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9D6C7D6-6CC7-4D4D-945B-52292E777958}" type="datetimeFigureOut">
              <a:rPr lang="en-US"/>
              <a:pPr>
                <a:defRPr/>
              </a:pPr>
              <a:t>9/26/2017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E5C0221-F5B9-4690-8556-6C22BCAF45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41AAB8-8AFF-4AC1-95D5-5DC5970FA66B}"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ACB1F2-F680-4C67-9D09-CA08C93793C7}" type="datetime1">
              <a:rPr lang="en-US" smtClean="0"/>
              <a:pPr>
                <a:defRPr/>
              </a:pPr>
              <a:t>9/26/2017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Dr.A. Simi</a:t>
            </a:r>
            <a:endParaRPr lang="en-US"/>
          </a:p>
        </p:txBody>
      </p:sp>
      <p:sp>
        <p:nvSpPr>
          <p:cNvPr id="6" name="Slide Number Placeholder 5"/>
          <p:cNvSpPr>
            <a:spLocks noGrp="1"/>
          </p:cNvSpPr>
          <p:nvPr>
            <p:ph type="sldNum" sz="quarter" idx="12"/>
          </p:nvPr>
        </p:nvSpPr>
        <p:spPr/>
        <p:txBody>
          <a:bodyPr/>
          <a:lstStyle>
            <a:lvl1pPr>
              <a:defRPr/>
            </a:lvl1pPr>
          </a:lstStyle>
          <a:p>
            <a:pPr>
              <a:defRPr/>
            </a:pPr>
            <a:fld id="{B2C9D652-9D82-4DD6-BAB9-A51ED94DBE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F1B00B-3AFD-4C7A-8AEC-43BECB4E97AA}" type="datetime1">
              <a:rPr lang="en-US" smtClean="0"/>
              <a:pPr>
                <a:defRPr/>
              </a:pPr>
              <a:t>9/26/2017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Dr.A. Simi</a:t>
            </a:r>
            <a:endParaRPr lang="en-US"/>
          </a:p>
        </p:txBody>
      </p:sp>
      <p:sp>
        <p:nvSpPr>
          <p:cNvPr id="6" name="Slide Number Placeholder 5"/>
          <p:cNvSpPr>
            <a:spLocks noGrp="1"/>
          </p:cNvSpPr>
          <p:nvPr>
            <p:ph type="sldNum" sz="quarter" idx="12"/>
          </p:nvPr>
        </p:nvSpPr>
        <p:spPr/>
        <p:txBody>
          <a:bodyPr/>
          <a:lstStyle>
            <a:lvl1pPr>
              <a:defRPr/>
            </a:lvl1pPr>
          </a:lstStyle>
          <a:p>
            <a:pPr>
              <a:defRPr/>
            </a:pPr>
            <a:fld id="{27BDB8A5-8A86-4AD7-9BC0-B145B2A4345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4C564D-9640-4CDB-85EE-06303684586B}" type="datetime1">
              <a:rPr lang="en-US" smtClean="0"/>
              <a:pPr>
                <a:defRPr/>
              </a:pPr>
              <a:t>9/26/2017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Dr.A. Simi</a:t>
            </a:r>
            <a:endParaRPr lang="en-US"/>
          </a:p>
        </p:txBody>
      </p:sp>
      <p:sp>
        <p:nvSpPr>
          <p:cNvPr id="6" name="Slide Number Placeholder 5"/>
          <p:cNvSpPr>
            <a:spLocks noGrp="1"/>
          </p:cNvSpPr>
          <p:nvPr>
            <p:ph type="sldNum" sz="quarter" idx="12"/>
          </p:nvPr>
        </p:nvSpPr>
        <p:spPr/>
        <p:txBody>
          <a:bodyPr/>
          <a:lstStyle>
            <a:lvl1pPr>
              <a:defRPr/>
            </a:lvl1pPr>
          </a:lstStyle>
          <a:p>
            <a:pPr>
              <a:defRPr/>
            </a:pPr>
            <a:fld id="{44C1C5A3-E7F3-424C-BDF3-3DE37B13CFB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52AFDE-1816-4137-A249-FA3AAC5F4647}" type="datetime1">
              <a:rPr lang="en-US" smtClean="0"/>
              <a:pPr>
                <a:defRPr/>
              </a:pPr>
              <a:t>9/26/2017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Dr.A. Simi</a:t>
            </a:r>
            <a:endParaRPr lang="en-US"/>
          </a:p>
        </p:txBody>
      </p:sp>
      <p:sp>
        <p:nvSpPr>
          <p:cNvPr id="6" name="Slide Number Placeholder 5"/>
          <p:cNvSpPr>
            <a:spLocks noGrp="1"/>
          </p:cNvSpPr>
          <p:nvPr>
            <p:ph type="sldNum" sz="quarter" idx="12"/>
          </p:nvPr>
        </p:nvSpPr>
        <p:spPr/>
        <p:txBody>
          <a:bodyPr/>
          <a:lstStyle>
            <a:lvl1pPr>
              <a:defRPr/>
            </a:lvl1pPr>
          </a:lstStyle>
          <a:p>
            <a:pPr>
              <a:defRPr/>
            </a:pPr>
            <a:fld id="{7AB39B4C-A46D-47F4-B82C-CFEFB6D262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93BD521-5BA8-4EC2-BBEC-D3EA963B59DB}" type="datetime1">
              <a:rPr lang="en-US" smtClean="0"/>
              <a:pPr>
                <a:defRPr/>
              </a:pPr>
              <a:t>9/26/2017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Dr.A. Simi</a:t>
            </a:r>
            <a:endParaRPr lang="en-US"/>
          </a:p>
        </p:txBody>
      </p:sp>
      <p:sp>
        <p:nvSpPr>
          <p:cNvPr id="6" name="Slide Number Placeholder 5"/>
          <p:cNvSpPr>
            <a:spLocks noGrp="1"/>
          </p:cNvSpPr>
          <p:nvPr>
            <p:ph type="sldNum" sz="quarter" idx="12"/>
          </p:nvPr>
        </p:nvSpPr>
        <p:spPr/>
        <p:txBody>
          <a:bodyPr/>
          <a:lstStyle>
            <a:lvl1pPr>
              <a:defRPr/>
            </a:lvl1pPr>
          </a:lstStyle>
          <a:p>
            <a:pPr>
              <a:defRPr/>
            </a:pPr>
            <a:fld id="{943BFEEB-9F99-4595-A0D0-B7CBB6FB6A6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94577C-7009-40F4-A6C3-CAB27CC04ADB}" type="datetime1">
              <a:rPr lang="en-US" smtClean="0"/>
              <a:pPr>
                <a:defRPr/>
              </a:pPr>
              <a:t>9/26/2017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Dr.A. Simi</a:t>
            </a:r>
            <a:endParaRPr lang="en-US"/>
          </a:p>
        </p:txBody>
      </p:sp>
      <p:sp>
        <p:nvSpPr>
          <p:cNvPr id="7" name="Slide Number Placeholder 5"/>
          <p:cNvSpPr>
            <a:spLocks noGrp="1"/>
          </p:cNvSpPr>
          <p:nvPr>
            <p:ph type="sldNum" sz="quarter" idx="12"/>
          </p:nvPr>
        </p:nvSpPr>
        <p:spPr/>
        <p:txBody>
          <a:bodyPr/>
          <a:lstStyle>
            <a:lvl1pPr>
              <a:defRPr/>
            </a:lvl1pPr>
          </a:lstStyle>
          <a:p>
            <a:pPr>
              <a:defRPr/>
            </a:pPr>
            <a:fld id="{25ED2611-6632-4A1D-8A08-46D0FDC7928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0395739-CD35-4F40-A76E-F6B8E8C0237D}" type="datetime1">
              <a:rPr lang="en-US" smtClean="0"/>
              <a:pPr>
                <a:defRPr/>
              </a:pPr>
              <a:t>9/26/2017</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Dr.A. Simi</a:t>
            </a:r>
            <a:endParaRPr lang="en-US"/>
          </a:p>
        </p:txBody>
      </p:sp>
      <p:sp>
        <p:nvSpPr>
          <p:cNvPr id="9" name="Slide Number Placeholder 5"/>
          <p:cNvSpPr>
            <a:spLocks noGrp="1"/>
          </p:cNvSpPr>
          <p:nvPr>
            <p:ph type="sldNum" sz="quarter" idx="12"/>
          </p:nvPr>
        </p:nvSpPr>
        <p:spPr/>
        <p:txBody>
          <a:bodyPr/>
          <a:lstStyle>
            <a:lvl1pPr>
              <a:defRPr/>
            </a:lvl1pPr>
          </a:lstStyle>
          <a:p>
            <a:pPr>
              <a:defRPr/>
            </a:pPr>
            <a:fld id="{98B6D18E-BD58-45AF-9DAF-77C8C4065B3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063CF05-98D8-45E4-9A47-B20D0B1C6121}" type="datetime1">
              <a:rPr lang="en-US" smtClean="0"/>
              <a:pPr>
                <a:defRPr/>
              </a:pPr>
              <a:t>9/26/2017</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Dr.A. Simi</a:t>
            </a:r>
            <a:endParaRPr lang="en-US"/>
          </a:p>
        </p:txBody>
      </p:sp>
      <p:sp>
        <p:nvSpPr>
          <p:cNvPr id="5" name="Slide Number Placeholder 5"/>
          <p:cNvSpPr>
            <a:spLocks noGrp="1"/>
          </p:cNvSpPr>
          <p:nvPr>
            <p:ph type="sldNum" sz="quarter" idx="12"/>
          </p:nvPr>
        </p:nvSpPr>
        <p:spPr/>
        <p:txBody>
          <a:bodyPr/>
          <a:lstStyle>
            <a:lvl1pPr>
              <a:defRPr/>
            </a:lvl1pPr>
          </a:lstStyle>
          <a:p>
            <a:pPr>
              <a:defRPr/>
            </a:pPr>
            <a:fld id="{07E5042C-DD4A-4C64-97AC-B9E34C9D60B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713ED76-3B75-4D3F-A8EA-85CC93F0131F}" type="datetime1">
              <a:rPr lang="en-US" smtClean="0"/>
              <a:pPr>
                <a:defRPr/>
              </a:pPr>
              <a:t>9/26/2017</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Dr.A. Simi</a:t>
            </a:r>
            <a:endParaRPr lang="en-US"/>
          </a:p>
        </p:txBody>
      </p:sp>
      <p:sp>
        <p:nvSpPr>
          <p:cNvPr id="4" name="Slide Number Placeholder 5"/>
          <p:cNvSpPr>
            <a:spLocks noGrp="1"/>
          </p:cNvSpPr>
          <p:nvPr>
            <p:ph type="sldNum" sz="quarter" idx="12"/>
          </p:nvPr>
        </p:nvSpPr>
        <p:spPr/>
        <p:txBody>
          <a:bodyPr/>
          <a:lstStyle>
            <a:lvl1pPr>
              <a:defRPr/>
            </a:lvl1pPr>
          </a:lstStyle>
          <a:p>
            <a:pPr>
              <a:defRPr/>
            </a:pPr>
            <a:fld id="{4361EAEB-EF69-4474-99EE-B011125FDD4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E2D76D-8803-46A4-AB4A-3A3E14A9D353}" type="datetime1">
              <a:rPr lang="en-US" smtClean="0"/>
              <a:pPr>
                <a:defRPr/>
              </a:pPr>
              <a:t>9/26/2017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Dr.A. Simi</a:t>
            </a:r>
            <a:endParaRPr lang="en-US"/>
          </a:p>
        </p:txBody>
      </p:sp>
      <p:sp>
        <p:nvSpPr>
          <p:cNvPr id="7" name="Slide Number Placeholder 5"/>
          <p:cNvSpPr>
            <a:spLocks noGrp="1"/>
          </p:cNvSpPr>
          <p:nvPr>
            <p:ph type="sldNum" sz="quarter" idx="12"/>
          </p:nvPr>
        </p:nvSpPr>
        <p:spPr/>
        <p:txBody>
          <a:bodyPr/>
          <a:lstStyle>
            <a:lvl1pPr>
              <a:defRPr/>
            </a:lvl1pPr>
          </a:lstStyle>
          <a:p>
            <a:pPr>
              <a:defRPr/>
            </a:pPr>
            <a:fld id="{6E108EF7-A783-42B7-817B-7B3B2A94672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375689-9D44-4695-9BB8-4E2A67A2F217}" type="datetime1">
              <a:rPr lang="en-US" smtClean="0"/>
              <a:pPr>
                <a:defRPr/>
              </a:pPr>
              <a:t>9/26/2017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Dr.A. Simi</a:t>
            </a:r>
            <a:endParaRPr lang="en-US"/>
          </a:p>
        </p:txBody>
      </p:sp>
      <p:sp>
        <p:nvSpPr>
          <p:cNvPr id="7" name="Slide Number Placeholder 5"/>
          <p:cNvSpPr>
            <a:spLocks noGrp="1"/>
          </p:cNvSpPr>
          <p:nvPr>
            <p:ph type="sldNum" sz="quarter" idx="12"/>
          </p:nvPr>
        </p:nvSpPr>
        <p:spPr/>
        <p:txBody>
          <a:bodyPr/>
          <a:lstStyle>
            <a:lvl1pPr>
              <a:defRPr/>
            </a:lvl1pPr>
          </a:lstStyle>
          <a:p>
            <a:pPr>
              <a:defRPr/>
            </a:pPr>
            <a:fld id="{FF2FCC3D-244E-4A9C-9E30-B4E58B23D36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2BEC6C6-8578-4FAD-9CD6-8EA64E5F46FE}" type="datetime1">
              <a:rPr lang="en-US" smtClean="0"/>
              <a:pPr>
                <a:defRPr/>
              </a:pPr>
              <a:t>9/26/2017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US" smtClean="0"/>
              <a:t>Dr.A. Simi</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D9D646D-DCB8-4AFB-B290-B5F9AC34CD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Users\Santhanam\Desktop\Gun%20recoil%20compilation.mp4"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light pp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050" name="Title 1"/>
          <p:cNvSpPr>
            <a:spLocks noGrp="1"/>
          </p:cNvSpPr>
          <p:nvPr>
            <p:ph type="ctrTitle"/>
          </p:nvPr>
        </p:nvSpPr>
        <p:spPr>
          <a:xfrm>
            <a:off x="0" y="609600"/>
            <a:ext cx="9144000" cy="1752600"/>
          </a:xfrm>
        </p:spPr>
        <p:style>
          <a:lnRef idx="0">
            <a:schemeClr val="accent6"/>
          </a:lnRef>
          <a:fillRef idx="3">
            <a:schemeClr val="accent6"/>
          </a:fillRef>
          <a:effectRef idx="3">
            <a:schemeClr val="accent6"/>
          </a:effectRef>
          <a:fontRef idx="minor">
            <a:schemeClr val="lt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pitchFamily="18" charset="0"/>
              </a:rPr>
              <a:t>MOSSBAUER SPECTROSCOPY</a:t>
            </a:r>
          </a:p>
        </p:txBody>
      </p:sp>
      <p:sp>
        <p:nvSpPr>
          <p:cNvPr id="2052" name="TextBox 3"/>
          <p:cNvSpPr txBox="1">
            <a:spLocks noChangeArrowheads="1"/>
          </p:cNvSpPr>
          <p:nvPr/>
        </p:nvSpPr>
        <p:spPr bwMode="auto">
          <a:xfrm>
            <a:off x="1524000" y="3733800"/>
            <a:ext cx="5943600" cy="46166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400" b="1" dirty="0" smtClean="0">
                <a:solidFill>
                  <a:schemeClr val="bg1"/>
                </a:solidFill>
                <a:latin typeface="Cambria" pitchFamily="18" charset="0"/>
              </a:rPr>
              <a:t>PRINCIPLES  </a:t>
            </a:r>
            <a:r>
              <a:rPr lang="en-US" sz="2400" b="1" dirty="0">
                <a:solidFill>
                  <a:schemeClr val="bg1"/>
                </a:solidFill>
                <a:latin typeface="Cambria" pitchFamily="18" charset="0"/>
              </a:rPr>
              <a:t>AND APPLICATIONS</a:t>
            </a:r>
          </a:p>
        </p:txBody>
      </p:sp>
      <p:sp>
        <p:nvSpPr>
          <p:cNvPr id="6" name="Title 1"/>
          <p:cNvSpPr txBox="1">
            <a:spLocks/>
          </p:cNvSpPr>
          <p:nvPr/>
        </p:nvSpPr>
        <p:spPr bwMode="auto">
          <a:xfrm>
            <a:off x="0" y="685800"/>
            <a:ext cx="9144000" cy="1600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20th Century Font" pitchFamily="2" charset="0"/>
              </a:rPr>
              <a:t>MOSSBAUER SPECTROSCOPY</a:t>
            </a:r>
          </a:p>
        </p:txBody>
      </p:sp>
      <p:sp>
        <p:nvSpPr>
          <p:cNvPr id="7" name="TextBox 6"/>
          <p:cNvSpPr txBox="1"/>
          <p:nvPr/>
        </p:nvSpPr>
        <p:spPr>
          <a:xfrm>
            <a:off x="0" y="6172200"/>
            <a:ext cx="9464386" cy="307777"/>
          </a:xfrm>
          <a:prstGeom prst="rect">
            <a:avLst/>
          </a:prstGeom>
          <a:noFill/>
        </p:spPr>
        <p:txBody>
          <a:bodyPr wrap="none" rtlCol="0">
            <a:spAutoFit/>
          </a:bodyPr>
          <a:lstStyle/>
          <a:p>
            <a:r>
              <a:rPr lang="en-US" sz="1400" dirty="0" smtClean="0"/>
              <a:t> ************* </a:t>
            </a:r>
            <a:r>
              <a:rPr lang="en-US" sz="1400" dirty="0" err="1" smtClean="0"/>
              <a:t>Dr.A.Simi</a:t>
            </a:r>
            <a:r>
              <a:rPr lang="en-US" sz="1400" dirty="0" smtClean="0"/>
              <a:t>, Assistant professor, Department of Chemistry, </a:t>
            </a:r>
            <a:r>
              <a:rPr lang="en-US" sz="1400" dirty="0" err="1" smtClean="0"/>
              <a:t>St.Joseph’s</a:t>
            </a:r>
            <a:r>
              <a:rPr lang="en-US" sz="1400" dirty="0" smtClean="0"/>
              <a:t> College, </a:t>
            </a:r>
            <a:r>
              <a:rPr lang="en-US" sz="1400" dirty="0" err="1" smtClean="0"/>
              <a:t>Trichy</a:t>
            </a:r>
            <a:r>
              <a:rPr lang="en-US" sz="1400" dirty="0" smtClean="0"/>
              <a:t>  ******************</a:t>
            </a:r>
            <a:endParaRPr lang="en-US" sz="1400" dirty="0"/>
          </a:p>
        </p:txBody>
      </p:sp>
      <p:cxnSp>
        <p:nvCxnSpPr>
          <p:cNvPr id="9" name="Straight Connector 8"/>
          <p:cNvCxnSpPr/>
          <p:nvPr/>
        </p:nvCxnSpPr>
        <p:spPr>
          <a:xfrm flipV="1">
            <a:off x="0" y="2057400"/>
            <a:ext cx="9144000" cy="76200"/>
          </a:xfrm>
          <a:prstGeom prst="line">
            <a:avLst/>
          </a:prstGeom>
          <a:ln>
            <a:solidFill>
              <a:schemeClr val="bg1"/>
            </a:solidFill>
            <a:prstDash val="sysDash"/>
          </a:ln>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p:nvCxnSpPr>
        <p:spPr>
          <a:xfrm flipV="1">
            <a:off x="0" y="838200"/>
            <a:ext cx="9144000" cy="76200"/>
          </a:xfrm>
          <a:prstGeom prst="line">
            <a:avLst/>
          </a:prstGeom>
          <a:ln>
            <a:solidFill>
              <a:schemeClr val="bg1"/>
            </a:solidFill>
            <a:prstDash val="sysDash"/>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914400" y="1600200"/>
            <a:ext cx="1828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752600" y="4343400"/>
            <a:ext cx="19812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486400" y="1600200"/>
            <a:ext cx="1828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0" y="4343400"/>
            <a:ext cx="1828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10200" y="5257800"/>
            <a:ext cx="19050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14400" y="5257800"/>
            <a:ext cx="21336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838199" y="3429000"/>
            <a:ext cx="3505200" cy="3175"/>
          </a:xfrm>
          <a:prstGeom prst="straightConnector1">
            <a:avLst/>
          </a:prstGeom>
          <a:ln w="5080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5485607" y="3428206"/>
            <a:ext cx="3657600" cy="1587"/>
          </a:xfrm>
          <a:prstGeom prst="straightConnector1">
            <a:avLst/>
          </a:prstGeom>
          <a:ln w="50800">
            <a:solidFill>
              <a:srgbClr val="7030A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4115594" y="2971006"/>
            <a:ext cx="2743200" cy="1588"/>
          </a:xfrm>
          <a:prstGeom prst="straightConnector1">
            <a:avLst/>
          </a:prstGeom>
          <a:ln w="50800">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1409701" y="3009900"/>
            <a:ext cx="2667000" cy="3175"/>
          </a:xfrm>
          <a:prstGeom prst="straightConnector1">
            <a:avLst/>
          </a:prstGeom>
          <a:ln w="50800">
            <a:solidFill>
              <a:srgbClr val="7030A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2324101" y="4838700"/>
            <a:ext cx="838200" cy="3175"/>
          </a:xfrm>
          <a:prstGeom prst="straightConnector1">
            <a:avLst/>
          </a:prstGeom>
          <a:ln w="50800">
            <a:solidFill>
              <a:srgbClr val="FF000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5067301" y="4838700"/>
            <a:ext cx="838200" cy="3175"/>
          </a:xfrm>
          <a:prstGeom prst="straightConnector1">
            <a:avLst/>
          </a:prstGeom>
          <a:ln w="50800">
            <a:solidFill>
              <a:srgbClr val="FF000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1278" name="TextBox 38"/>
          <p:cNvSpPr txBox="1">
            <a:spLocks noChangeArrowheads="1"/>
          </p:cNvSpPr>
          <p:nvPr/>
        </p:nvSpPr>
        <p:spPr bwMode="auto">
          <a:xfrm>
            <a:off x="2819400" y="2967038"/>
            <a:ext cx="838200" cy="461962"/>
          </a:xfrm>
          <a:prstGeom prst="rect">
            <a:avLst/>
          </a:prstGeom>
          <a:noFill/>
          <a:ln w="9525">
            <a:noFill/>
            <a:miter lim="800000"/>
            <a:headEnd/>
            <a:tailEnd/>
          </a:ln>
        </p:spPr>
        <p:txBody>
          <a:bodyPr>
            <a:spAutoFit/>
          </a:bodyPr>
          <a:lstStyle/>
          <a:p>
            <a:r>
              <a:rPr lang="en-US" sz="2400" b="1">
                <a:solidFill>
                  <a:srgbClr val="0000FF"/>
                </a:solidFill>
              </a:rPr>
              <a:t>E</a:t>
            </a:r>
            <a:r>
              <a:rPr lang="el-GR" sz="2400" b="1">
                <a:solidFill>
                  <a:srgbClr val="0000FF"/>
                </a:solidFill>
              </a:rPr>
              <a:t> </a:t>
            </a:r>
            <a:r>
              <a:rPr lang="el-GR" sz="2400" b="1" baseline="-25000">
                <a:solidFill>
                  <a:srgbClr val="0000FF"/>
                </a:solidFill>
              </a:rPr>
              <a:t>ϒ</a:t>
            </a:r>
            <a:endParaRPr lang="en-US" sz="2400" b="1" baseline="-25000">
              <a:solidFill>
                <a:srgbClr val="0000FF"/>
              </a:solidFill>
            </a:endParaRPr>
          </a:p>
        </p:txBody>
      </p:sp>
      <p:sp>
        <p:nvSpPr>
          <p:cNvPr id="11279" name="TextBox 39"/>
          <p:cNvSpPr txBox="1">
            <a:spLocks noChangeArrowheads="1"/>
          </p:cNvSpPr>
          <p:nvPr/>
        </p:nvSpPr>
        <p:spPr bwMode="auto">
          <a:xfrm>
            <a:off x="6705600" y="2971800"/>
            <a:ext cx="838200" cy="461963"/>
          </a:xfrm>
          <a:prstGeom prst="rect">
            <a:avLst/>
          </a:prstGeom>
          <a:noFill/>
          <a:ln w="9525">
            <a:noFill/>
            <a:miter lim="800000"/>
            <a:headEnd/>
            <a:tailEnd/>
          </a:ln>
        </p:spPr>
        <p:txBody>
          <a:bodyPr>
            <a:spAutoFit/>
          </a:bodyPr>
          <a:lstStyle/>
          <a:p>
            <a:r>
              <a:rPr lang="en-US" sz="2400" b="1">
                <a:solidFill>
                  <a:srgbClr val="0000FF"/>
                </a:solidFill>
              </a:rPr>
              <a:t>E</a:t>
            </a:r>
            <a:r>
              <a:rPr lang="el-GR" sz="2400" b="1">
                <a:solidFill>
                  <a:srgbClr val="0000FF"/>
                </a:solidFill>
              </a:rPr>
              <a:t> </a:t>
            </a:r>
            <a:r>
              <a:rPr lang="el-GR" sz="2400" b="1" baseline="-25000">
                <a:solidFill>
                  <a:srgbClr val="0000FF"/>
                </a:solidFill>
              </a:rPr>
              <a:t>ϒ</a:t>
            </a:r>
            <a:endParaRPr lang="en-US" sz="2400" b="1" baseline="-25000">
              <a:solidFill>
                <a:srgbClr val="0000FF"/>
              </a:solidFill>
            </a:endParaRPr>
          </a:p>
        </p:txBody>
      </p:sp>
      <p:sp>
        <p:nvSpPr>
          <p:cNvPr id="11280" name="TextBox 41"/>
          <p:cNvSpPr txBox="1">
            <a:spLocks noChangeArrowheads="1"/>
          </p:cNvSpPr>
          <p:nvPr/>
        </p:nvSpPr>
        <p:spPr bwMode="auto">
          <a:xfrm>
            <a:off x="2971800" y="4491038"/>
            <a:ext cx="838200" cy="461962"/>
          </a:xfrm>
          <a:prstGeom prst="rect">
            <a:avLst/>
          </a:prstGeom>
          <a:noFill/>
          <a:ln w="9525">
            <a:noFill/>
            <a:miter lim="800000"/>
            <a:headEnd/>
            <a:tailEnd/>
          </a:ln>
        </p:spPr>
        <p:txBody>
          <a:bodyPr>
            <a:spAutoFit/>
          </a:bodyPr>
          <a:lstStyle/>
          <a:p>
            <a:r>
              <a:rPr lang="en-US" sz="2400" b="1">
                <a:solidFill>
                  <a:srgbClr val="0000FF"/>
                </a:solidFill>
              </a:rPr>
              <a:t>E</a:t>
            </a:r>
            <a:r>
              <a:rPr lang="el-GR" sz="2400" b="1">
                <a:solidFill>
                  <a:srgbClr val="0000FF"/>
                </a:solidFill>
              </a:rPr>
              <a:t> </a:t>
            </a:r>
            <a:r>
              <a:rPr lang="en-US" sz="2400" b="1" baseline="-25000">
                <a:solidFill>
                  <a:srgbClr val="0000FF"/>
                </a:solidFill>
              </a:rPr>
              <a:t>R</a:t>
            </a:r>
          </a:p>
        </p:txBody>
      </p:sp>
      <p:sp>
        <p:nvSpPr>
          <p:cNvPr id="11281" name="TextBox 42"/>
          <p:cNvSpPr txBox="1">
            <a:spLocks noChangeArrowheads="1"/>
          </p:cNvSpPr>
          <p:nvPr/>
        </p:nvSpPr>
        <p:spPr bwMode="auto">
          <a:xfrm>
            <a:off x="4648200" y="4648200"/>
            <a:ext cx="838200" cy="461963"/>
          </a:xfrm>
          <a:prstGeom prst="rect">
            <a:avLst/>
          </a:prstGeom>
          <a:noFill/>
          <a:ln w="9525">
            <a:noFill/>
            <a:miter lim="800000"/>
            <a:headEnd/>
            <a:tailEnd/>
          </a:ln>
        </p:spPr>
        <p:txBody>
          <a:bodyPr>
            <a:spAutoFit/>
          </a:bodyPr>
          <a:lstStyle/>
          <a:p>
            <a:r>
              <a:rPr lang="en-US" sz="2400" b="1">
                <a:solidFill>
                  <a:srgbClr val="0000FF"/>
                </a:solidFill>
              </a:rPr>
              <a:t>E</a:t>
            </a:r>
            <a:r>
              <a:rPr lang="el-GR" sz="2400" b="1">
                <a:solidFill>
                  <a:srgbClr val="0000FF"/>
                </a:solidFill>
              </a:rPr>
              <a:t> </a:t>
            </a:r>
            <a:r>
              <a:rPr lang="en-US" sz="2400" b="1" baseline="-25000">
                <a:solidFill>
                  <a:srgbClr val="0000FF"/>
                </a:solidFill>
              </a:rPr>
              <a:t>R</a:t>
            </a:r>
          </a:p>
        </p:txBody>
      </p:sp>
      <p:sp>
        <p:nvSpPr>
          <p:cNvPr id="11282" name="TextBox 43"/>
          <p:cNvSpPr txBox="1">
            <a:spLocks noChangeArrowheads="1"/>
          </p:cNvSpPr>
          <p:nvPr/>
        </p:nvSpPr>
        <p:spPr bwMode="auto">
          <a:xfrm>
            <a:off x="4876800" y="2971800"/>
            <a:ext cx="838200" cy="461963"/>
          </a:xfrm>
          <a:prstGeom prst="rect">
            <a:avLst/>
          </a:prstGeom>
          <a:noFill/>
          <a:ln w="9525">
            <a:noFill/>
            <a:miter lim="800000"/>
            <a:headEnd/>
            <a:tailEnd/>
          </a:ln>
        </p:spPr>
        <p:txBody>
          <a:bodyPr>
            <a:spAutoFit/>
          </a:bodyPr>
          <a:lstStyle/>
          <a:p>
            <a:r>
              <a:rPr lang="en-US" sz="2400" b="1">
                <a:solidFill>
                  <a:srgbClr val="0000FF"/>
                </a:solidFill>
              </a:rPr>
              <a:t>E</a:t>
            </a:r>
            <a:r>
              <a:rPr lang="el-GR" sz="2400" b="1">
                <a:solidFill>
                  <a:srgbClr val="0000FF"/>
                </a:solidFill>
              </a:rPr>
              <a:t> </a:t>
            </a:r>
            <a:r>
              <a:rPr lang="en-US" sz="2400" b="1" baseline="-25000">
                <a:solidFill>
                  <a:srgbClr val="0000FF"/>
                </a:solidFill>
              </a:rPr>
              <a:t>t</a:t>
            </a:r>
          </a:p>
        </p:txBody>
      </p:sp>
      <p:sp>
        <p:nvSpPr>
          <p:cNvPr id="11283" name="TextBox 44"/>
          <p:cNvSpPr txBox="1">
            <a:spLocks noChangeArrowheads="1"/>
          </p:cNvSpPr>
          <p:nvPr/>
        </p:nvSpPr>
        <p:spPr bwMode="auto">
          <a:xfrm>
            <a:off x="990600" y="2971800"/>
            <a:ext cx="838200" cy="461963"/>
          </a:xfrm>
          <a:prstGeom prst="rect">
            <a:avLst/>
          </a:prstGeom>
          <a:noFill/>
          <a:ln w="9525">
            <a:noFill/>
            <a:miter lim="800000"/>
            <a:headEnd/>
            <a:tailEnd/>
          </a:ln>
        </p:spPr>
        <p:txBody>
          <a:bodyPr>
            <a:spAutoFit/>
          </a:bodyPr>
          <a:lstStyle/>
          <a:p>
            <a:r>
              <a:rPr lang="en-US" sz="2400" b="1">
                <a:solidFill>
                  <a:srgbClr val="0000FF"/>
                </a:solidFill>
              </a:rPr>
              <a:t>E</a:t>
            </a:r>
            <a:r>
              <a:rPr lang="el-GR" sz="2400" b="1">
                <a:solidFill>
                  <a:srgbClr val="0000FF"/>
                </a:solidFill>
              </a:rPr>
              <a:t> </a:t>
            </a:r>
            <a:r>
              <a:rPr lang="en-US" sz="2400" b="1" baseline="-25000">
                <a:solidFill>
                  <a:srgbClr val="0000FF"/>
                </a:solidFill>
              </a:rPr>
              <a:t>t</a:t>
            </a:r>
          </a:p>
        </p:txBody>
      </p:sp>
      <p:sp>
        <p:nvSpPr>
          <p:cNvPr id="11284" name="TextBox 45"/>
          <p:cNvSpPr txBox="1">
            <a:spLocks noChangeArrowheads="1"/>
          </p:cNvSpPr>
          <p:nvPr/>
        </p:nvSpPr>
        <p:spPr bwMode="auto">
          <a:xfrm>
            <a:off x="1371600" y="1066800"/>
            <a:ext cx="838200" cy="461963"/>
          </a:xfrm>
          <a:prstGeom prst="rect">
            <a:avLst/>
          </a:prstGeom>
          <a:noFill/>
          <a:ln w="9525">
            <a:noFill/>
            <a:miter lim="800000"/>
            <a:headEnd/>
            <a:tailEnd/>
          </a:ln>
        </p:spPr>
        <p:txBody>
          <a:bodyPr>
            <a:spAutoFit/>
          </a:bodyPr>
          <a:lstStyle/>
          <a:p>
            <a:r>
              <a:rPr lang="en-US" sz="2400" b="1">
                <a:solidFill>
                  <a:srgbClr val="0000FF"/>
                </a:solidFill>
              </a:rPr>
              <a:t>E.S</a:t>
            </a:r>
            <a:endParaRPr lang="en-US" sz="2400" b="1" baseline="-25000">
              <a:solidFill>
                <a:srgbClr val="0000FF"/>
              </a:solidFill>
            </a:endParaRPr>
          </a:p>
        </p:txBody>
      </p:sp>
      <p:sp>
        <p:nvSpPr>
          <p:cNvPr id="11285" name="TextBox 46"/>
          <p:cNvSpPr txBox="1">
            <a:spLocks noChangeArrowheads="1"/>
          </p:cNvSpPr>
          <p:nvPr/>
        </p:nvSpPr>
        <p:spPr bwMode="auto">
          <a:xfrm>
            <a:off x="6019800" y="1138238"/>
            <a:ext cx="838200" cy="461962"/>
          </a:xfrm>
          <a:prstGeom prst="rect">
            <a:avLst/>
          </a:prstGeom>
          <a:noFill/>
          <a:ln w="9525">
            <a:noFill/>
            <a:miter lim="800000"/>
            <a:headEnd/>
            <a:tailEnd/>
          </a:ln>
        </p:spPr>
        <p:txBody>
          <a:bodyPr>
            <a:spAutoFit/>
          </a:bodyPr>
          <a:lstStyle/>
          <a:p>
            <a:r>
              <a:rPr lang="en-US" sz="2400" b="1">
                <a:solidFill>
                  <a:srgbClr val="0000FF"/>
                </a:solidFill>
              </a:rPr>
              <a:t>E.S</a:t>
            </a:r>
            <a:endParaRPr lang="en-US" sz="2400" b="1" baseline="-25000">
              <a:solidFill>
                <a:srgbClr val="0000FF"/>
              </a:solidFill>
            </a:endParaRPr>
          </a:p>
        </p:txBody>
      </p:sp>
      <p:sp>
        <p:nvSpPr>
          <p:cNvPr id="11286" name="TextBox 47"/>
          <p:cNvSpPr txBox="1">
            <a:spLocks noChangeArrowheads="1"/>
          </p:cNvSpPr>
          <p:nvPr/>
        </p:nvSpPr>
        <p:spPr bwMode="auto">
          <a:xfrm>
            <a:off x="1447800" y="4800600"/>
            <a:ext cx="838200" cy="461963"/>
          </a:xfrm>
          <a:prstGeom prst="rect">
            <a:avLst/>
          </a:prstGeom>
          <a:noFill/>
          <a:ln w="9525">
            <a:noFill/>
            <a:miter lim="800000"/>
            <a:headEnd/>
            <a:tailEnd/>
          </a:ln>
        </p:spPr>
        <p:txBody>
          <a:bodyPr>
            <a:spAutoFit/>
          </a:bodyPr>
          <a:lstStyle/>
          <a:p>
            <a:r>
              <a:rPr lang="en-US" sz="2400" b="1">
                <a:solidFill>
                  <a:srgbClr val="0000FF"/>
                </a:solidFill>
              </a:rPr>
              <a:t>G.S</a:t>
            </a:r>
            <a:endParaRPr lang="en-US" sz="2400" b="1" baseline="-25000">
              <a:solidFill>
                <a:srgbClr val="0000FF"/>
              </a:solidFill>
            </a:endParaRPr>
          </a:p>
        </p:txBody>
      </p:sp>
      <p:sp>
        <p:nvSpPr>
          <p:cNvPr id="11287" name="TextBox 48"/>
          <p:cNvSpPr txBox="1">
            <a:spLocks noChangeArrowheads="1"/>
          </p:cNvSpPr>
          <p:nvPr/>
        </p:nvSpPr>
        <p:spPr bwMode="auto">
          <a:xfrm>
            <a:off x="5943600" y="4800600"/>
            <a:ext cx="838200" cy="461963"/>
          </a:xfrm>
          <a:prstGeom prst="rect">
            <a:avLst/>
          </a:prstGeom>
          <a:noFill/>
          <a:ln w="9525">
            <a:noFill/>
            <a:miter lim="800000"/>
            <a:headEnd/>
            <a:tailEnd/>
          </a:ln>
        </p:spPr>
        <p:txBody>
          <a:bodyPr>
            <a:spAutoFit/>
          </a:bodyPr>
          <a:lstStyle/>
          <a:p>
            <a:r>
              <a:rPr lang="en-US" sz="2400" b="1">
                <a:solidFill>
                  <a:srgbClr val="0000FF"/>
                </a:solidFill>
              </a:rPr>
              <a:t>G.S</a:t>
            </a:r>
            <a:endParaRPr lang="en-US" sz="2400" b="1" baseline="-25000">
              <a:solidFill>
                <a:srgbClr val="0000FF"/>
              </a:solidFill>
            </a:endParaRPr>
          </a:p>
        </p:txBody>
      </p:sp>
      <p:sp>
        <p:nvSpPr>
          <p:cNvPr id="11288" name="TextBox 49"/>
          <p:cNvSpPr txBox="1">
            <a:spLocks noChangeArrowheads="1"/>
          </p:cNvSpPr>
          <p:nvPr/>
        </p:nvSpPr>
        <p:spPr bwMode="auto">
          <a:xfrm>
            <a:off x="304800" y="5638800"/>
            <a:ext cx="8458200" cy="461963"/>
          </a:xfrm>
          <a:prstGeom prst="rect">
            <a:avLst/>
          </a:prstGeom>
          <a:noFill/>
          <a:ln w="9525">
            <a:noFill/>
            <a:miter lim="800000"/>
            <a:headEnd/>
            <a:tailEnd/>
          </a:ln>
        </p:spPr>
        <p:txBody>
          <a:bodyPr>
            <a:spAutoFit/>
          </a:bodyPr>
          <a:lstStyle/>
          <a:p>
            <a:r>
              <a:rPr lang="en-US" sz="2400" b="1">
                <a:solidFill>
                  <a:srgbClr val="FF0066"/>
                </a:solidFill>
              </a:rPr>
              <a:t>Emission [E</a:t>
            </a:r>
            <a:r>
              <a:rPr lang="el-GR" sz="2400" b="1">
                <a:solidFill>
                  <a:srgbClr val="FF0066"/>
                </a:solidFill>
                <a:latin typeface="Calibri" pitchFamily="34" charset="0"/>
                <a:cs typeface="Calibri" pitchFamily="34" charset="0"/>
              </a:rPr>
              <a:t>γ</a:t>
            </a:r>
            <a:r>
              <a:rPr lang="en-US" sz="2400" b="1">
                <a:solidFill>
                  <a:srgbClr val="FF0066"/>
                </a:solidFill>
                <a:latin typeface="Calibri" pitchFamily="34" charset="0"/>
                <a:cs typeface="Calibri" pitchFamily="34" charset="0"/>
              </a:rPr>
              <a:t> = E</a:t>
            </a:r>
            <a:r>
              <a:rPr lang="en-US" sz="2400" b="1" baseline="-25000">
                <a:solidFill>
                  <a:srgbClr val="FF0066"/>
                </a:solidFill>
                <a:latin typeface="Calibri" pitchFamily="34" charset="0"/>
                <a:cs typeface="Calibri" pitchFamily="34" charset="0"/>
              </a:rPr>
              <a:t>t</a:t>
            </a:r>
            <a:r>
              <a:rPr lang="en-US" sz="2400" b="1">
                <a:solidFill>
                  <a:srgbClr val="FF0066"/>
                </a:solidFill>
                <a:latin typeface="Calibri" pitchFamily="34" charset="0"/>
                <a:cs typeface="Calibri" pitchFamily="34" charset="0"/>
              </a:rPr>
              <a:t> – E</a:t>
            </a:r>
            <a:r>
              <a:rPr lang="en-US" sz="2400" b="1" baseline="-25000">
                <a:solidFill>
                  <a:srgbClr val="FF0066"/>
                </a:solidFill>
                <a:latin typeface="Calibri" pitchFamily="34" charset="0"/>
                <a:cs typeface="Calibri" pitchFamily="34" charset="0"/>
              </a:rPr>
              <a:t>R</a:t>
            </a:r>
            <a:r>
              <a:rPr lang="en-US" sz="2400" b="1">
                <a:solidFill>
                  <a:srgbClr val="FF0066"/>
                </a:solidFill>
                <a:latin typeface="Calibri" pitchFamily="34" charset="0"/>
                <a:cs typeface="Calibri" pitchFamily="34" charset="0"/>
              </a:rPr>
              <a:t>]</a:t>
            </a:r>
            <a:r>
              <a:rPr lang="en-US" sz="2400" b="1">
                <a:solidFill>
                  <a:srgbClr val="FF0066"/>
                </a:solidFill>
              </a:rPr>
              <a:t>	           Absorption [E</a:t>
            </a:r>
            <a:r>
              <a:rPr lang="el-GR" sz="2400" b="1">
                <a:solidFill>
                  <a:srgbClr val="FF0066"/>
                </a:solidFill>
                <a:latin typeface="Calibri" pitchFamily="34" charset="0"/>
                <a:cs typeface="Calibri" pitchFamily="34" charset="0"/>
              </a:rPr>
              <a:t>γ</a:t>
            </a:r>
            <a:r>
              <a:rPr lang="en-US" sz="2400" b="1">
                <a:solidFill>
                  <a:srgbClr val="FF0066"/>
                </a:solidFill>
                <a:latin typeface="Calibri" pitchFamily="34" charset="0"/>
                <a:cs typeface="Calibri" pitchFamily="34" charset="0"/>
              </a:rPr>
              <a:t> = E</a:t>
            </a:r>
            <a:r>
              <a:rPr lang="en-US" sz="2400" b="1" baseline="-25000">
                <a:solidFill>
                  <a:srgbClr val="FF0066"/>
                </a:solidFill>
                <a:latin typeface="Calibri" pitchFamily="34" charset="0"/>
                <a:cs typeface="Calibri" pitchFamily="34" charset="0"/>
              </a:rPr>
              <a:t>t</a:t>
            </a:r>
            <a:r>
              <a:rPr lang="en-US" sz="2400" b="1">
                <a:solidFill>
                  <a:srgbClr val="FF0066"/>
                </a:solidFill>
                <a:latin typeface="Calibri" pitchFamily="34" charset="0"/>
                <a:cs typeface="Calibri" pitchFamily="34" charset="0"/>
              </a:rPr>
              <a:t> + E</a:t>
            </a:r>
            <a:r>
              <a:rPr lang="en-US" sz="2400" b="1" baseline="-25000">
                <a:solidFill>
                  <a:srgbClr val="FF0066"/>
                </a:solidFill>
                <a:latin typeface="Calibri" pitchFamily="34" charset="0"/>
                <a:cs typeface="Calibri" pitchFamily="34" charset="0"/>
              </a:rPr>
              <a:t>R</a:t>
            </a:r>
            <a:r>
              <a:rPr lang="en-US" sz="2400" b="1">
                <a:solidFill>
                  <a:srgbClr val="FF0066"/>
                </a:solidFill>
                <a:latin typeface="Calibri" pitchFamily="34" charset="0"/>
                <a:cs typeface="Calibri" pitchFamily="34" charset="0"/>
              </a:rPr>
              <a:t>]</a:t>
            </a:r>
            <a:endParaRPr lang="en-US" sz="2400" b="1">
              <a:solidFill>
                <a:srgbClr val="FF0066"/>
              </a:solidFill>
            </a:endParaRPr>
          </a:p>
        </p:txBody>
      </p:sp>
      <p:sp>
        <p:nvSpPr>
          <p:cNvPr id="25" name="Slide Number Placeholder 24"/>
          <p:cNvSpPr>
            <a:spLocks noGrp="1"/>
          </p:cNvSpPr>
          <p:nvPr>
            <p:ph type="sldNum" sz="quarter" idx="12"/>
          </p:nvPr>
        </p:nvSpPr>
        <p:spPr/>
        <p:txBody>
          <a:bodyPr/>
          <a:lstStyle/>
          <a:p>
            <a:pPr>
              <a:defRPr/>
            </a:pPr>
            <a:fld id="{82A1CDD7-90D7-468B-A3E8-1F6EA9D2CD62}" type="slidenum">
              <a:rPr lang="en-US" smtClean="0"/>
              <a:pPr>
                <a:defRPr/>
              </a:pPr>
              <a:t>10</a:t>
            </a:fld>
            <a:endParaRPr lang="en-US"/>
          </a:p>
        </p:txBody>
      </p:sp>
      <p:sp>
        <p:nvSpPr>
          <p:cNvPr id="28" name="Footer Placeholder 27"/>
          <p:cNvSpPr>
            <a:spLocks noGrp="1"/>
          </p:cNvSpPr>
          <p:nvPr>
            <p:ph type="ftr" sz="quarter" idx="11"/>
          </p:nvPr>
        </p:nvSpPr>
        <p:spPr/>
        <p:txBody>
          <a:bodyPr/>
          <a:lstStyle/>
          <a:p>
            <a:pPr>
              <a:defRPr/>
            </a:pPr>
            <a:r>
              <a:rPr lang="en-US" smtClean="0"/>
              <a:t>Dr.A. Simi</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2290" name="Title 1"/>
          <p:cNvSpPr>
            <a:spLocks noGrp="1"/>
          </p:cNvSpPr>
          <p:nvPr>
            <p:ph type="title"/>
          </p:nvPr>
        </p:nvSpPr>
        <p:spPr>
          <a:xfrm>
            <a:off x="457200" y="-152400"/>
            <a:ext cx="8229600" cy="1143000"/>
          </a:xfrm>
        </p:spPr>
        <p:txBody>
          <a:bodyPr/>
          <a:lstStyle/>
          <a:p>
            <a:r>
              <a:rPr lang="en-US" sz="3600" b="1" dirty="0" smtClean="0">
                <a:solidFill>
                  <a:schemeClr val="bg1"/>
                </a:solidFill>
              </a:rPr>
              <a:t>Why recording MB spectrum is difficult?</a:t>
            </a:r>
          </a:p>
        </p:txBody>
      </p:sp>
      <p:pic>
        <p:nvPicPr>
          <p:cNvPr id="12291" name="Content Placeholder 3" descr="instru2.jpg"/>
          <p:cNvPicPr>
            <a:picLocks noGrp="1" noChangeAspect="1"/>
          </p:cNvPicPr>
          <p:nvPr>
            <p:ph idx="1"/>
          </p:nvPr>
        </p:nvPicPr>
        <p:blipFill>
          <a:blip r:embed="rId3" cstate="print"/>
          <a:srcRect/>
          <a:stretch>
            <a:fillRect/>
          </a:stretch>
        </p:blipFill>
        <p:spPr>
          <a:xfrm>
            <a:off x="1143000" y="1112837"/>
            <a:ext cx="6934200" cy="4525963"/>
          </a:xfrm>
        </p:spPr>
      </p:pic>
      <p:sp>
        <p:nvSpPr>
          <p:cNvPr id="4" name="Slide Number Placeholder 3"/>
          <p:cNvSpPr>
            <a:spLocks noGrp="1"/>
          </p:cNvSpPr>
          <p:nvPr>
            <p:ph type="sldNum" sz="quarter" idx="12"/>
          </p:nvPr>
        </p:nvSpPr>
        <p:spPr/>
        <p:txBody>
          <a:bodyPr/>
          <a:lstStyle/>
          <a:p>
            <a:pPr>
              <a:defRPr/>
            </a:pPr>
            <a:fld id="{E028AC99-C27E-49F7-AA48-4FDAF984A9AE}"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3314" name="Title 1"/>
          <p:cNvSpPr>
            <a:spLocks noGrp="1"/>
          </p:cNvSpPr>
          <p:nvPr>
            <p:ph type="title"/>
          </p:nvPr>
        </p:nvSpPr>
        <p:spPr/>
        <p:txBody>
          <a:bodyPr/>
          <a:lstStyle/>
          <a:p>
            <a:r>
              <a:rPr lang="en-US" sz="4000" b="1" smtClean="0">
                <a:solidFill>
                  <a:srgbClr val="0000FF"/>
                </a:solidFill>
              </a:rPr>
              <a:t>What is there in X axis? </a:t>
            </a:r>
            <a:r>
              <a:rPr lang="el-GR" sz="4000" b="1" smtClean="0">
                <a:solidFill>
                  <a:srgbClr val="0000FF"/>
                </a:solidFill>
                <a:cs typeface="Calibri" pitchFamily="34" charset="0"/>
              </a:rPr>
              <a:t>λ</a:t>
            </a:r>
            <a:r>
              <a:rPr lang="en-US" sz="4000" b="1" smtClean="0">
                <a:solidFill>
                  <a:srgbClr val="0000FF"/>
                </a:solidFill>
                <a:cs typeface="Calibri" pitchFamily="34" charset="0"/>
              </a:rPr>
              <a:t> or </a:t>
            </a:r>
            <a:r>
              <a:rPr lang="el-GR" sz="4000" b="1" smtClean="0">
                <a:solidFill>
                  <a:srgbClr val="0000FF"/>
                </a:solidFill>
                <a:cs typeface="Calibri" pitchFamily="34" charset="0"/>
              </a:rPr>
              <a:t>ν</a:t>
            </a:r>
            <a:r>
              <a:rPr lang="en-US" sz="4000" b="1" smtClean="0">
                <a:solidFill>
                  <a:srgbClr val="0000FF"/>
                </a:solidFill>
                <a:cs typeface="Calibri" pitchFamily="34" charset="0"/>
              </a:rPr>
              <a:t> or E?</a:t>
            </a:r>
            <a:endParaRPr lang="en-US" sz="4000" b="1" smtClean="0">
              <a:solidFill>
                <a:srgbClr val="0000FF"/>
              </a:solidFill>
            </a:endParaRPr>
          </a:p>
        </p:txBody>
      </p:sp>
      <p:sp>
        <p:nvSpPr>
          <p:cNvPr id="13315" name="Content Placeholder 2"/>
          <p:cNvSpPr>
            <a:spLocks noGrp="1"/>
          </p:cNvSpPr>
          <p:nvPr>
            <p:ph idx="1"/>
          </p:nvPr>
        </p:nvSpPr>
        <p:spPr>
          <a:xfrm>
            <a:off x="457200" y="1722437"/>
            <a:ext cx="8229600" cy="4525963"/>
          </a:xfrm>
        </p:spPr>
        <p:txBody>
          <a:bodyPr/>
          <a:lstStyle/>
          <a:p>
            <a:pPr algn="just"/>
            <a:r>
              <a:rPr lang="en-US" sz="2400" b="1" dirty="0" smtClean="0">
                <a:solidFill>
                  <a:schemeClr val="bg1"/>
                </a:solidFill>
              </a:rPr>
              <a:t>It is already known that, for spectroscopic technique we need a monochromatic radiation.</a:t>
            </a:r>
          </a:p>
          <a:p>
            <a:pPr algn="just"/>
            <a:r>
              <a:rPr lang="en-US" sz="2400" b="1" dirty="0" smtClean="0">
                <a:solidFill>
                  <a:schemeClr val="bg1"/>
                </a:solidFill>
              </a:rPr>
              <a:t>But gamma rays are coming out because of the energy difference between the nuclear levels.</a:t>
            </a:r>
          </a:p>
          <a:p>
            <a:pPr algn="just"/>
            <a:r>
              <a:rPr lang="en-US" sz="2400" b="1" dirty="0" smtClean="0">
                <a:solidFill>
                  <a:schemeClr val="bg1"/>
                </a:solidFill>
              </a:rPr>
              <a:t>We cannot alter it, to change the gamma photon’s energy.</a:t>
            </a:r>
          </a:p>
          <a:p>
            <a:pPr algn="just"/>
            <a:r>
              <a:rPr lang="en-US" sz="2400" b="1" dirty="0" smtClean="0">
                <a:solidFill>
                  <a:schemeClr val="bg1"/>
                </a:solidFill>
              </a:rPr>
              <a:t>So we use Doppler effect to change the energy of the photon</a:t>
            </a:r>
            <a:r>
              <a:rPr lang="en-US" sz="2400" dirty="0" smtClean="0">
                <a:solidFill>
                  <a:schemeClr val="bg1"/>
                </a:solidFill>
              </a:rPr>
              <a:t>.</a:t>
            </a:r>
          </a:p>
        </p:txBody>
      </p:sp>
      <p:sp>
        <p:nvSpPr>
          <p:cNvPr id="4" name="Slide Number Placeholder 3"/>
          <p:cNvSpPr>
            <a:spLocks noGrp="1"/>
          </p:cNvSpPr>
          <p:nvPr>
            <p:ph type="sldNum" sz="quarter" idx="12"/>
          </p:nvPr>
        </p:nvSpPr>
        <p:spPr/>
        <p:txBody>
          <a:bodyPr/>
          <a:lstStyle/>
          <a:p>
            <a:pPr>
              <a:defRPr/>
            </a:pPr>
            <a:fld id="{14D497DE-CDA7-49B5-B4C6-FE1D32FEA411}" type="slidenum">
              <a:rPr lang="en-US" smtClean="0"/>
              <a:pPr>
                <a:defRPr/>
              </a:pPr>
              <a:t>12</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868362"/>
          </a:xfrm>
        </p:spPr>
        <p:txBody>
          <a:bodyPr/>
          <a:lstStyle/>
          <a:p>
            <a:r>
              <a:rPr lang="en-US" smtClean="0"/>
              <a:t>Doppler Effect</a:t>
            </a:r>
          </a:p>
        </p:txBody>
      </p:sp>
      <p:pic>
        <p:nvPicPr>
          <p:cNvPr id="14339" name="Content Placeholder 3" descr="DopplerShiftGraph.Gif"/>
          <p:cNvPicPr>
            <a:picLocks noGrp="1" noChangeAspect="1"/>
          </p:cNvPicPr>
          <p:nvPr>
            <p:ph idx="1"/>
          </p:nvPr>
        </p:nvPicPr>
        <p:blipFill>
          <a:blip r:embed="rId2" cstate="print"/>
          <a:srcRect/>
          <a:stretch>
            <a:fillRect/>
          </a:stretch>
        </p:blipFill>
        <p:spPr>
          <a:xfrm>
            <a:off x="1295400" y="1219200"/>
            <a:ext cx="6934200" cy="5181600"/>
          </a:xfrm>
          <a:ln w="63500">
            <a:solidFill>
              <a:srgbClr val="FF0066"/>
            </a:solidFill>
          </a:ln>
        </p:spPr>
      </p:pic>
      <p:sp>
        <p:nvSpPr>
          <p:cNvPr id="4" name="Slide Number Placeholder 3"/>
          <p:cNvSpPr>
            <a:spLocks noGrp="1"/>
          </p:cNvSpPr>
          <p:nvPr>
            <p:ph type="sldNum" sz="quarter" idx="12"/>
          </p:nvPr>
        </p:nvSpPr>
        <p:spPr/>
        <p:txBody>
          <a:bodyPr/>
          <a:lstStyle/>
          <a:p>
            <a:pPr>
              <a:defRPr/>
            </a:pPr>
            <a:fld id="{15F47513-6EC8-4A90-A026-534AEA717AEC}"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90600" y="1676400"/>
            <a:ext cx="762000" cy="8382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7315200" y="1600200"/>
            <a:ext cx="7620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Chevron 10"/>
          <p:cNvSpPr/>
          <p:nvPr/>
        </p:nvSpPr>
        <p:spPr>
          <a:xfrm>
            <a:off x="1981200" y="1828800"/>
            <a:ext cx="381000" cy="381000"/>
          </a:xfrm>
          <a:prstGeom prst="chevron">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 name="Chevron 11"/>
          <p:cNvSpPr/>
          <p:nvPr/>
        </p:nvSpPr>
        <p:spPr>
          <a:xfrm>
            <a:off x="2590800" y="1828800"/>
            <a:ext cx="381000" cy="381000"/>
          </a:xfrm>
          <a:prstGeom prst="chevron">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3" name="Chevron 12"/>
          <p:cNvSpPr/>
          <p:nvPr/>
        </p:nvSpPr>
        <p:spPr>
          <a:xfrm>
            <a:off x="3886200" y="1828800"/>
            <a:ext cx="381000" cy="381000"/>
          </a:xfrm>
          <a:prstGeom prst="chevron">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4" name="Chevron 13"/>
          <p:cNvSpPr/>
          <p:nvPr/>
        </p:nvSpPr>
        <p:spPr>
          <a:xfrm>
            <a:off x="4648200" y="1828800"/>
            <a:ext cx="381000" cy="381000"/>
          </a:xfrm>
          <a:prstGeom prst="chevron">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5" name="Chevron 14"/>
          <p:cNvSpPr/>
          <p:nvPr/>
        </p:nvSpPr>
        <p:spPr>
          <a:xfrm>
            <a:off x="5486400" y="1828800"/>
            <a:ext cx="381000" cy="381000"/>
          </a:xfrm>
          <a:prstGeom prst="chevron">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6" name="Chevron 15"/>
          <p:cNvSpPr/>
          <p:nvPr/>
        </p:nvSpPr>
        <p:spPr>
          <a:xfrm>
            <a:off x="6400800" y="1828800"/>
            <a:ext cx="381000" cy="381000"/>
          </a:xfrm>
          <a:prstGeom prst="chevron">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7" name="Chevron 16"/>
          <p:cNvSpPr/>
          <p:nvPr/>
        </p:nvSpPr>
        <p:spPr>
          <a:xfrm>
            <a:off x="6934200" y="1828800"/>
            <a:ext cx="381000" cy="381000"/>
          </a:xfrm>
          <a:prstGeom prst="chevron">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8" name="Oval 17"/>
          <p:cNvSpPr/>
          <p:nvPr/>
        </p:nvSpPr>
        <p:spPr>
          <a:xfrm>
            <a:off x="2743200" y="3429000"/>
            <a:ext cx="762000" cy="8382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7391400" y="5257800"/>
            <a:ext cx="7620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Chevron 20"/>
          <p:cNvSpPr/>
          <p:nvPr/>
        </p:nvSpPr>
        <p:spPr>
          <a:xfrm>
            <a:off x="3733800" y="3657600"/>
            <a:ext cx="228600" cy="484188"/>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 name="Chevron 21"/>
          <p:cNvSpPr/>
          <p:nvPr/>
        </p:nvSpPr>
        <p:spPr>
          <a:xfrm>
            <a:off x="3962400" y="3657600"/>
            <a:ext cx="228600" cy="484188"/>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 name="Chevron 22"/>
          <p:cNvSpPr/>
          <p:nvPr/>
        </p:nvSpPr>
        <p:spPr>
          <a:xfrm>
            <a:off x="4191000" y="3657600"/>
            <a:ext cx="228600" cy="484188"/>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4" name="Chevron 23"/>
          <p:cNvSpPr/>
          <p:nvPr/>
        </p:nvSpPr>
        <p:spPr>
          <a:xfrm>
            <a:off x="4419600" y="3657600"/>
            <a:ext cx="228600" cy="484188"/>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5" name="Chevron 24"/>
          <p:cNvSpPr/>
          <p:nvPr/>
        </p:nvSpPr>
        <p:spPr>
          <a:xfrm>
            <a:off x="4648200" y="3657600"/>
            <a:ext cx="228600" cy="484188"/>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6" name="Chevron 25"/>
          <p:cNvSpPr/>
          <p:nvPr/>
        </p:nvSpPr>
        <p:spPr>
          <a:xfrm>
            <a:off x="4876800" y="3657600"/>
            <a:ext cx="228600" cy="484188"/>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7" name="Chevron 26"/>
          <p:cNvSpPr/>
          <p:nvPr/>
        </p:nvSpPr>
        <p:spPr>
          <a:xfrm>
            <a:off x="5105400" y="3657600"/>
            <a:ext cx="228600" cy="484188"/>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8" name="Chevron 27"/>
          <p:cNvSpPr/>
          <p:nvPr/>
        </p:nvSpPr>
        <p:spPr>
          <a:xfrm>
            <a:off x="5334000" y="3657600"/>
            <a:ext cx="228600" cy="484188"/>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9" name="Chevron 28"/>
          <p:cNvSpPr/>
          <p:nvPr/>
        </p:nvSpPr>
        <p:spPr>
          <a:xfrm>
            <a:off x="5562600" y="3657600"/>
            <a:ext cx="228600" cy="484188"/>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0" name="Chevron 29"/>
          <p:cNvSpPr/>
          <p:nvPr/>
        </p:nvSpPr>
        <p:spPr>
          <a:xfrm>
            <a:off x="5791200" y="3630613"/>
            <a:ext cx="228600" cy="484187"/>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1" name="Chevron 30"/>
          <p:cNvSpPr/>
          <p:nvPr/>
        </p:nvSpPr>
        <p:spPr>
          <a:xfrm>
            <a:off x="6019800" y="3657600"/>
            <a:ext cx="228600" cy="484188"/>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2" name="Chevron 31"/>
          <p:cNvSpPr/>
          <p:nvPr/>
        </p:nvSpPr>
        <p:spPr>
          <a:xfrm>
            <a:off x="6248400" y="3657600"/>
            <a:ext cx="228600" cy="484188"/>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3" name="Chevron 32"/>
          <p:cNvSpPr/>
          <p:nvPr/>
        </p:nvSpPr>
        <p:spPr>
          <a:xfrm>
            <a:off x="6477000" y="3630613"/>
            <a:ext cx="228600" cy="484187"/>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4" name="Chevron 33"/>
          <p:cNvSpPr/>
          <p:nvPr/>
        </p:nvSpPr>
        <p:spPr>
          <a:xfrm>
            <a:off x="6705600" y="3630613"/>
            <a:ext cx="228600" cy="484187"/>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5" name="Chevron 34"/>
          <p:cNvSpPr/>
          <p:nvPr/>
        </p:nvSpPr>
        <p:spPr>
          <a:xfrm>
            <a:off x="6934200" y="3630613"/>
            <a:ext cx="228600" cy="484187"/>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7" name="Oval 36"/>
          <p:cNvSpPr/>
          <p:nvPr/>
        </p:nvSpPr>
        <p:spPr>
          <a:xfrm>
            <a:off x="228600" y="5257800"/>
            <a:ext cx="762000" cy="8382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7391400" y="3429000"/>
            <a:ext cx="7620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Chevron 40"/>
          <p:cNvSpPr/>
          <p:nvPr/>
        </p:nvSpPr>
        <p:spPr>
          <a:xfrm>
            <a:off x="2819400" y="5486400"/>
            <a:ext cx="838200" cy="381000"/>
          </a:xfrm>
          <a:prstGeom prst="chevron">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2" name="Chevron 41"/>
          <p:cNvSpPr/>
          <p:nvPr/>
        </p:nvSpPr>
        <p:spPr>
          <a:xfrm>
            <a:off x="3733800" y="5486400"/>
            <a:ext cx="914400" cy="381000"/>
          </a:xfrm>
          <a:prstGeom prst="chevron">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3" name="Chevron 42"/>
          <p:cNvSpPr/>
          <p:nvPr/>
        </p:nvSpPr>
        <p:spPr>
          <a:xfrm>
            <a:off x="5257800" y="5486400"/>
            <a:ext cx="838200" cy="381000"/>
          </a:xfrm>
          <a:prstGeom prst="chevron">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4" name="Chevron 43"/>
          <p:cNvSpPr/>
          <p:nvPr/>
        </p:nvSpPr>
        <p:spPr>
          <a:xfrm>
            <a:off x="6400800" y="5486400"/>
            <a:ext cx="762000" cy="381000"/>
          </a:xfrm>
          <a:prstGeom prst="chevron">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5" name="Chevron 44"/>
          <p:cNvSpPr/>
          <p:nvPr/>
        </p:nvSpPr>
        <p:spPr>
          <a:xfrm>
            <a:off x="1752600" y="5486400"/>
            <a:ext cx="838200" cy="381000"/>
          </a:xfrm>
          <a:prstGeom prst="chevron">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5395" name="Title 45"/>
          <p:cNvSpPr>
            <a:spLocks noGrp="1"/>
          </p:cNvSpPr>
          <p:nvPr>
            <p:ph type="title"/>
          </p:nvPr>
        </p:nvSpPr>
        <p:spPr/>
        <p:txBody>
          <a:bodyPr/>
          <a:lstStyle/>
          <a:p>
            <a:r>
              <a:rPr lang="en-US" sz="3600" b="1" smtClean="0">
                <a:solidFill>
                  <a:srgbClr val="7030A0"/>
                </a:solidFill>
              </a:rPr>
              <a:t>Tuning the energy by using Doppler Effect</a:t>
            </a:r>
          </a:p>
        </p:txBody>
      </p:sp>
      <p:sp>
        <p:nvSpPr>
          <p:cNvPr id="40" name="Right Arrow 39"/>
          <p:cNvSpPr/>
          <p:nvPr/>
        </p:nvSpPr>
        <p:spPr>
          <a:xfrm>
            <a:off x="1143000" y="1295400"/>
            <a:ext cx="1676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Left Arrow 45"/>
          <p:cNvSpPr/>
          <p:nvPr/>
        </p:nvSpPr>
        <p:spPr>
          <a:xfrm>
            <a:off x="152400" y="2590800"/>
            <a:ext cx="16002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Chevron 46"/>
          <p:cNvSpPr/>
          <p:nvPr/>
        </p:nvSpPr>
        <p:spPr>
          <a:xfrm>
            <a:off x="3276600" y="1828800"/>
            <a:ext cx="381000" cy="381000"/>
          </a:xfrm>
          <a:prstGeom prst="chevron">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8" name="TextBox 47"/>
          <p:cNvSpPr txBox="1">
            <a:spLocks noChangeArrowheads="1"/>
          </p:cNvSpPr>
          <p:nvPr/>
        </p:nvSpPr>
        <p:spPr bwMode="auto">
          <a:xfrm>
            <a:off x="1676400" y="4495800"/>
            <a:ext cx="7010400" cy="461963"/>
          </a:xfrm>
          <a:prstGeom prst="rect">
            <a:avLst/>
          </a:prstGeom>
          <a:noFill/>
          <a:ln w="9525">
            <a:noFill/>
            <a:miter lim="800000"/>
            <a:headEnd/>
            <a:tailEnd/>
          </a:ln>
        </p:spPr>
        <p:txBody>
          <a:bodyPr>
            <a:spAutoFit/>
          </a:bodyPr>
          <a:lstStyle/>
          <a:p>
            <a:r>
              <a:rPr lang="en-US" sz="2400" b="1">
                <a:solidFill>
                  <a:srgbClr val="7030A0"/>
                </a:solidFill>
              </a:rPr>
              <a:t>Source moves </a:t>
            </a:r>
            <a:r>
              <a:rPr lang="en-US" sz="2400" b="1">
                <a:solidFill>
                  <a:srgbClr val="FF66FF"/>
                </a:solidFill>
              </a:rPr>
              <a:t>towards absorber, </a:t>
            </a:r>
            <a:r>
              <a:rPr lang="el-GR" sz="2400" b="1">
                <a:latin typeface="Calibri" pitchFamily="34" charset="0"/>
                <a:cs typeface="Calibri" pitchFamily="34" charset="0"/>
              </a:rPr>
              <a:t>ν</a:t>
            </a:r>
            <a:r>
              <a:rPr lang="en-US" sz="2400" b="1">
                <a:solidFill>
                  <a:srgbClr val="FF66FF"/>
                </a:solidFill>
              </a:rPr>
              <a:t> increases</a:t>
            </a:r>
          </a:p>
        </p:txBody>
      </p:sp>
      <p:sp>
        <p:nvSpPr>
          <p:cNvPr id="49" name="TextBox 48"/>
          <p:cNvSpPr txBox="1">
            <a:spLocks noChangeArrowheads="1"/>
          </p:cNvSpPr>
          <p:nvPr/>
        </p:nvSpPr>
        <p:spPr bwMode="auto">
          <a:xfrm>
            <a:off x="990600" y="6248400"/>
            <a:ext cx="7924800" cy="461963"/>
          </a:xfrm>
          <a:prstGeom prst="rect">
            <a:avLst/>
          </a:prstGeom>
          <a:noFill/>
          <a:ln w="9525">
            <a:noFill/>
            <a:miter lim="800000"/>
            <a:headEnd/>
            <a:tailEnd/>
          </a:ln>
        </p:spPr>
        <p:txBody>
          <a:bodyPr>
            <a:spAutoFit/>
          </a:bodyPr>
          <a:lstStyle/>
          <a:p>
            <a:r>
              <a:rPr lang="en-US" sz="2400" b="1">
                <a:solidFill>
                  <a:srgbClr val="7030A0"/>
                </a:solidFill>
              </a:rPr>
              <a:t>Source moves </a:t>
            </a:r>
            <a:r>
              <a:rPr lang="en-US" sz="2400" b="1">
                <a:solidFill>
                  <a:srgbClr val="FF66FF"/>
                </a:solidFill>
              </a:rPr>
              <a:t>away from absorber, </a:t>
            </a:r>
            <a:r>
              <a:rPr lang="el-GR" sz="2400" b="1">
                <a:latin typeface="Calibri" pitchFamily="34" charset="0"/>
                <a:cs typeface="Calibri" pitchFamily="34" charset="0"/>
              </a:rPr>
              <a:t>ν</a:t>
            </a:r>
            <a:r>
              <a:rPr lang="en-US" sz="2400" b="1">
                <a:solidFill>
                  <a:srgbClr val="FF66FF"/>
                </a:solidFill>
              </a:rPr>
              <a:t> decreases</a:t>
            </a:r>
          </a:p>
        </p:txBody>
      </p:sp>
      <p:sp>
        <p:nvSpPr>
          <p:cNvPr id="50" name="Slide Number Placeholder 49"/>
          <p:cNvSpPr>
            <a:spLocks noGrp="1"/>
          </p:cNvSpPr>
          <p:nvPr>
            <p:ph type="sldNum" sz="quarter" idx="12"/>
          </p:nvPr>
        </p:nvSpPr>
        <p:spPr/>
        <p:txBody>
          <a:bodyPr/>
          <a:lstStyle/>
          <a:p>
            <a:pPr>
              <a:defRPr/>
            </a:pPr>
            <a:fld id="{9833EEF2-D345-4219-B28E-B6E68F79D551}" type="slidenum">
              <a:rPr lang="en-US" smtClean="0"/>
              <a:pPr>
                <a:defRPr/>
              </a:pPr>
              <a:t>14</a:t>
            </a:fld>
            <a:endParaRPr lang="en-US"/>
          </a:p>
        </p:txBody>
      </p:sp>
      <p:sp>
        <p:nvSpPr>
          <p:cNvPr id="51" name="Footer Placeholder 50"/>
          <p:cNvSpPr>
            <a:spLocks noGrp="1"/>
          </p:cNvSpPr>
          <p:nvPr>
            <p:ph type="ftr" sz="quarter" idx="11"/>
          </p:nvPr>
        </p:nvSpPr>
        <p:spPr/>
        <p:txBody>
          <a:bodyPr/>
          <a:lstStyle/>
          <a:p>
            <a:pPr>
              <a:defRPr/>
            </a:pPr>
            <a:r>
              <a:rPr lang="en-US" smtClean="0"/>
              <a:t>Dr.A. Simi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500"/>
                                        <p:tgtEl>
                                          <p:spTgt spid="4"/>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500"/>
                                        <p:tgtEl>
                                          <p:spTgt spid="5"/>
                                        </p:tgtEl>
                                      </p:cBhvr>
                                    </p:animEffect>
                                  </p:childTnLst>
                                </p:cTn>
                              </p:par>
                            </p:childTnLst>
                          </p:cTn>
                        </p:par>
                        <p:par>
                          <p:cTn id="11" fill="hold">
                            <p:stCondLst>
                              <p:cond delay="500"/>
                            </p:stCondLst>
                            <p:childTnLst>
                              <p:par>
                                <p:cTn id="12" presetID="22" presetClass="entr" presetSubtype="8" repeatCount="indefinite"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1000"/>
                            </p:stCondLst>
                            <p:childTnLst>
                              <p:par>
                                <p:cTn id="16" presetID="22" presetClass="entr" presetSubtype="8" repeatCount="indefinite"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1500"/>
                            </p:stCondLst>
                            <p:childTnLst>
                              <p:par>
                                <p:cTn id="20" presetID="22" presetClass="entr" presetSubtype="8" repeatCount="indefinite"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par>
                          <p:cTn id="23" fill="hold">
                            <p:stCondLst>
                              <p:cond delay="2000"/>
                            </p:stCondLst>
                            <p:childTnLst>
                              <p:par>
                                <p:cTn id="24" presetID="22" presetClass="entr" presetSubtype="8" repeatCount="indefinite"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repeatCount="indefinite"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000"/>
                            </p:stCondLst>
                            <p:childTnLst>
                              <p:par>
                                <p:cTn id="32" presetID="22" presetClass="entr" presetSubtype="8" repeatCount="indefinite"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left)">
                                      <p:cBhvr>
                                        <p:cTn id="34" dur="500"/>
                                        <p:tgtEl>
                                          <p:spTgt spid="47"/>
                                        </p:tgtEl>
                                      </p:cBhvr>
                                    </p:animEffect>
                                  </p:childTnLst>
                                </p:cTn>
                              </p:par>
                            </p:childTnLst>
                          </p:cTn>
                        </p:par>
                        <p:par>
                          <p:cTn id="35" fill="hold">
                            <p:stCondLst>
                              <p:cond delay="3500"/>
                            </p:stCondLst>
                            <p:childTnLst>
                              <p:par>
                                <p:cTn id="36" presetID="22" presetClass="entr" presetSubtype="8" repeatCount="indefinite"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par>
                          <p:cTn id="39" fill="hold">
                            <p:stCondLst>
                              <p:cond delay="4000"/>
                            </p:stCondLst>
                            <p:childTnLst>
                              <p:par>
                                <p:cTn id="40" presetID="22" presetClass="entr" presetSubtype="8" repeatCount="indefinite"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childTnLst>
                          </p:cTn>
                        </p:par>
                        <p:par>
                          <p:cTn id="48" fill="hold">
                            <p:stCondLst>
                              <p:cond delay="500"/>
                            </p:stCondLst>
                            <p:childTnLst>
                              <p:par>
                                <p:cTn id="49" presetID="6" presetClass="entr" presetSubtype="32"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circle(out)">
                                      <p:cBhvr>
                                        <p:cTn id="51" dur="500"/>
                                        <p:tgtEl>
                                          <p:spTgt spid="18"/>
                                        </p:tgtEl>
                                      </p:cBhvr>
                                    </p:animEffect>
                                  </p:childTnLst>
                                </p:cTn>
                              </p:par>
                            </p:childTnLst>
                          </p:cTn>
                        </p:par>
                        <p:par>
                          <p:cTn id="52" fill="hold">
                            <p:stCondLst>
                              <p:cond delay="1000"/>
                            </p:stCondLst>
                            <p:childTnLst>
                              <p:par>
                                <p:cTn id="53" presetID="6" presetClass="entr" presetSubtype="32"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circle(out)">
                                      <p:cBhvr>
                                        <p:cTn id="55" dur="500"/>
                                        <p:tgtEl>
                                          <p:spTgt spid="38"/>
                                        </p:tgtEl>
                                      </p:cBhvr>
                                    </p:animEffect>
                                  </p:childTnLst>
                                </p:cTn>
                              </p:par>
                            </p:childTnLst>
                          </p:cTn>
                        </p:par>
                        <p:par>
                          <p:cTn id="56" fill="hold">
                            <p:stCondLst>
                              <p:cond delay="1500"/>
                            </p:stCondLst>
                            <p:childTnLst>
                              <p:par>
                                <p:cTn id="57" presetID="22" presetClass="entr" presetSubtype="8" repeatCount="indefinite"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500"/>
                                        <p:tgtEl>
                                          <p:spTgt spid="21"/>
                                        </p:tgtEl>
                                      </p:cBhvr>
                                    </p:animEffect>
                                  </p:childTnLst>
                                </p:cTn>
                              </p:par>
                            </p:childTnLst>
                          </p:cTn>
                        </p:par>
                        <p:par>
                          <p:cTn id="60" fill="hold">
                            <p:stCondLst>
                              <p:cond delay="2000"/>
                            </p:stCondLst>
                            <p:childTnLst>
                              <p:par>
                                <p:cTn id="61" presetID="22" presetClass="entr" presetSubtype="8" repeatCount="indefinite"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childTnLst>
                          </p:cTn>
                        </p:par>
                        <p:par>
                          <p:cTn id="64" fill="hold">
                            <p:stCondLst>
                              <p:cond delay="2500"/>
                            </p:stCondLst>
                            <p:childTnLst>
                              <p:par>
                                <p:cTn id="65" presetID="22" presetClass="entr" presetSubtype="8" repeatCount="indefinite"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3000"/>
                            </p:stCondLst>
                            <p:childTnLst>
                              <p:par>
                                <p:cTn id="69" presetID="22" presetClass="entr" presetSubtype="8" repeatCount="indefinite"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500"/>
                                        <p:tgtEl>
                                          <p:spTgt spid="27"/>
                                        </p:tgtEl>
                                      </p:cBhvr>
                                    </p:animEffect>
                                  </p:childTnLst>
                                </p:cTn>
                              </p:par>
                            </p:childTnLst>
                          </p:cTn>
                        </p:par>
                        <p:par>
                          <p:cTn id="72" fill="hold">
                            <p:stCondLst>
                              <p:cond delay="3500"/>
                            </p:stCondLst>
                            <p:childTnLst>
                              <p:par>
                                <p:cTn id="73" presetID="22" presetClass="entr" presetSubtype="8" repeatCount="indefinite"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left)">
                                      <p:cBhvr>
                                        <p:cTn id="75" dur="500"/>
                                        <p:tgtEl>
                                          <p:spTgt spid="29"/>
                                        </p:tgtEl>
                                      </p:cBhvr>
                                    </p:animEffect>
                                  </p:childTnLst>
                                </p:cTn>
                              </p:par>
                            </p:childTnLst>
                          </p:cTn>
                        </p:par>
                        <p:par>
                          <p:cTn id="76" fill="hold">
                            <p:stCondLst>
                              <p:cond delay="4000"/>
                            </p:stCondLst>
                            <p:childTnLst>
                              <p:par>
                                <p:cTn id="77" presetID="22" presetClass="entr" presetSubtype="8" repeatCount="indefinite"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wipe(left)">
                                      <p:cBhvr>
                                        <p:cTn id="79" dur="500"/>
                                        <p:tgtEl>
                                          <p:spTgt spid="31"/>
                                        </p:tgtEl>
                                      </p:cBhvr>
                                    </p:animEffect>
                                  </p:childTnLst>
                                </p:cTn>
                              </p:par>
                            </p:childTnLst>
                          </p:cTn>
                        </p:par>
                        <p:par>
                          <p:cTn id="80" fill="hold">
                            <p:stCondLst>
                              <p:cond delay="4500"/>
                            </p:stCondLst>
                            <p:childTnLst>
                              <p:par>
                                <p:cTn id="81" presetID="22" presetClass="entr" presetSubtype="8" repeatCount="indefinite" fill="hold" grpId="0" nodeType="after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left)">
                                      <p:cBhvr>
                                        <p:cTn id="83" dur="500"/>
                                        <p:tgtEl>
                                          <p:spTgt spid="33"/>
                                        </p:tgtEl>
                                      </p:cBhvr>
                                    </p:animEffect>
                                  </p:childTnLst>
                                </p:cTn>
                              </p:par>
                            </p:childTnLst>
                          </p:cTn>
                        </p:par>
                        <p:par>
                          <p:cTn id="84" fill="hold">
                            <p:stCondLst>
                              <p:cond delay="5000"/>
                            </p:stCondLst>
                            <p:childTnLst>
                              <p:par>
                                <p:cTn id="85" presetID="22" presetClass="entr" presetSubtype="8" repeatCount="indefinite"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left)">
                                      <p:cBhvr>
                                        <p:cTn id="87" dur="500"/>
                                        <p:tgtEl>
                                          <p:spTgt spid="35"/>
                                        </p:tgtEl>
                                      </p:cBhvr>
                                    </p:animEffect>
                                  </p:childTnLst>
                                </p:cTn>
                              </p:par>
                              <p:par>
                                <p:cTn id="88" presetID="22" presetClass="entr" presetSubtype="8" repeatCount="indefinite" fill="hold" grpId="0" nodeType="withEffect">
                                  <p:stCondLst>
                                    <p:cond delay="1000"/>
                                  </p:stCondLst>
                                  <p:childTnLst>
                                    <p:set>
                                      <p:cBhvr>
                                        <p:cTn id="89" dur="1" fill="hold">
                                          <p:stCondLst>
                                            <p:cond delay="0"/>
                                          </p:stCondLst>
                                        </p:cTn>
                                        <p:tgtEl>
                                          <p:spTgt spid="22"/>
                                        </p:tgtEl>
                                        <p:attrNameLst>
                                          <p:attrName>style.visibility</p:attrName>
                                        </p:attrNameLst>
                                      </p:cBhvr>
                                      <p:to>
                                        <p:strVal val="visible"/>
                                      </p:to>
                                    </p:set>
                                    <p:animEffect transition="in" filter="wipe(left)">
                                      <p:cBhvr>
                                        <p:cTn id="90" dur="500"/>
                                        <p:tgtEl>
                                          <p:spTgt spid="22"/>
                                        </p:tgtEl>
                                      </p:cBhvr>
                                    </p:animEffect>
                                  </p:childTnLst>
                                </p:cTn>
                              </p:par>
                              <p:par>
                                <p:cTn id="91" presetID="22" presetClass="entr" presetSubtype="8" repeatCount="indefinite" fill="hold" grpId="0" nodeType="withEffect">
                                  <p:stCondLst>
                                    <p:cond delay="1000"/>
                                  </p:stCondLst>
                                  <p:childTnLst>
                                    <p:set>
                                      <p:cBhvr>
                                        <p:cTn id="92" dur="1" fill="hold">
                                          <p:stCondLst>
                                            <p:cond delay="0"/>
                                          </p:stCondLst>
                                        </p:cTn>
                                        <p:tgtEl>
                                          <p:spTgt spid="24"/>
                                        </p:tgtEl>
                                        <p:attrNameLst>
                                          <p:attrName>style.visibility</p:attrName>
                                        </p:attrNameLst>
                                      </p:cBhvr>
                                      <p:to>
                                        <p:strVal val="visible"/>
                                      </p:to>
                                    </p:set>
                                    <p:animEffect transition="in" filter="wipe(left)">
                                      <p:cBhvr>
                                        <p:cTn id="93" dur="500"/>
                                        <p:tgtEl>
                                          <p:spTgt spid="24"/>
                                        </p:tgtEl>
                                      </p:cBhvr>
                                    </p:animEffect>
                                  </p:childTnLst>
                                </p:cTn>
                              </p:par>
                              <p:par>
                                <p:cTn id="94" presetID="22" presetClass="entr" presetSubtype="8" repeatCount="indefinite" fill="hold" grpId="0" nodeType="withEffect">
                                  <p:stCondLst>
                                    <p:cond delay="1000"/>
                                  </p:stCondLst>
                                  <p:childTnLst>
                                    <p:set>
                                      <p:cBhvr>
                                        <p:cTn id="95" dur="1" fill="hold">
                                          <p:stCondLst>
                                            <p:cond delay="0"/>
                                          </p:stCondLst>
                                        </p:cTn>
                                        <p:tgtEl>
                                          <p:spTgt spid="26"/>
                                        </p:tgtEl>
                                        <p:attrNameLst>
                                          <p:attrName>style.visibility</p:attrName>
                                        </p:attrNameLst>
                                      </p:cBhvr>
                                      <p:to>
                                        <p:strVal val="visible"/>
                                      </p:to>
                                    </p:set>
                                    <p:animEffect transition="in" filter="wipe(left)">
                                      <p:cBhvr>
                                        <p:cTn id="96" dur="500"/>
                                        <p:tgtEl>
                                          <p:spTgt spid="26"/>
                                        </p:tgtEl>
                                      </p:cBhvr>
                                    </p:animEffect>
                                  </p:childTnLst>
                                </p:cTn>
                              </p:par>
                              <p:par>
                                <p:cTn id="97" presetID="22" presetClass="entr" presetSubtype="8" repeatCount="indefinite" fill="hold" grpId="0" nodeType="withEffect">
                                  <p:stCondLst>
                                    <p:cond delay="1000"/>
                                  </p:stCondLst>
                                  <p:childTnLst>
                                    <p:set>
                                      <p:cBhvr>
                                        <p:cTn id="98" dur="1" fill="hold">
                                          <p:stCondLst>
                                            <p:cond delay="0"/>
                                          </p:stCondLst>
                                        </p:cTn>
                                        <p:tgtEl>
                                          <p:spTgt spid="28"/>
                                        </p:tgtEl>
                                        <p:attrNameLst>
                                          <p:attrName>style.visibility</p:attrName>
                                        </p:attrNameLst>
                                      </p:cBhvr>
                                      <p:to>
                                        <p:strVal val="visible"/>
                                      </p:to>
                                    </p:set>
                                    <p:animEffect transition="in" filter="wipe(left)">
                                      <p:cBhvr>
                                        <p:cTn id="99" dur="500"/>
                                        <p:tgtEl>
                                          <p:spTgt spid="28"/>
                                        </p:tgtEl>
                                      </p:cBhvr>
                                    </p:animEffect>
                                  </p:childTnLst>
                                </p:cTn>
                              </p:par>
                              <p:par>
                                <p:cTn id="100" presetID="22" presetClass="entr" presetSubtype="8" repeatCount="indefinite" fill="hold" grpId="0" nodeType="withEffect">
                                  <p:stCondLst>
                                    <p:cond delay="1000"/>
                                  </p:stCondLst>
                                  <p:childTnLst>
                                    <p:set>
                                      <p:cBhvr>
                                        <p:cTn id="101" dur="1" fill="hold">
                                          <p:stCondLst>
                                            <p:cond delay="0"/>
                                          </p:stCondLst>
                                        </p:cTn>
                                        <p:tgtEl>
                                          <p:spTgt spid="30"/>
                                        </p:tgtEl>
                                        <p:attrNameLst>
                                          <p:attrName>style.visibility</p:attrName>
                                        </p:attrNameLst>
                                      </p:cBhvr>
                                      <p:to>
                                        <p:strVal val="visible"/>
                                      </p:to>
                                    </p:set>
                                    <p:animEffect transition="in" filter="wipe(left)">
                                      <p:cBhvr>
                                        <p:cTn id="102" dur="500"/>
                                        <p:tgtEl>
                                          <p:spTgt spid="30"/>
                                        </p:tgtEl>
                                      </p:cBhvr>
                                    </p:animEffect>
                                  </p:childTnLst>
                                </p:cTn>
                              </p:par>
                              <p:par>
                                <p:cTn id="103" presetID="22" presetClass="entr" presetSubtype="8" repeatCount="indefinite" fill="hold" grpId="0" nodeType="withEffect">
                                  <p:stCondLst>
                                    <p:cond delay="1000"/>
                                  </p:stCondLst>
                                  <p:childTnLst>
                                    <p:set>
                                      <p:cBhvr>
                                        <p:cTn id="104" dur="1" fill="hold">
                                          <p:stCondLst>
                                            <p:cond delay="0"/>
                                          </p:stCondLst>
                                        </p:cTn>
                                        <p:tgtEl>
                                          <p:spTgt spid="32"/>
                                        </p:tgtEl>
                                        <p:attrNameLst>
                                          <p:attrName>style.visibility</p:attrName>
                                        </p:attrNameLst>
                                      </p:cBhvr>
                                      <p:to>
                                        <p:strVal val="visible"/>
                                      </p:to>
                                    </p:set>
                                    <p:animEffect transition="in" filter="wipe(left)">
                                      <p:cBhvr>
                                        <p:cTn id="105" dur="500"/>
                                        <p:tgtEl>
                                          <p:spTgt spid="32"/>
                                        </p:tgtEl>
                                      </p:cBhvr>
                                    </p:animEffect>
                                  </p:childTnLst>
                                </p:cTn>
                              </p:par>
                              <p:par>
                                <p:cTn id="106" presetID="22" presetClass="entr" presetSubtype="8" repeatCount="indefinite" fill="hold" grpId="0" nodeType="withEffect">
                                  <p:stCondLst>
                                    <p:cond delay="1000"/>
                                  </p:stCondLst>
                                  <p:childTnLst>
                                    <p:set>
                                      <p:cBhvr>
                                        <p:cTn id="107" dur="1" fill="hold">
                                          <p:stCondLst>
                                            <p:cond delay="0"/>
                                          </p:stCondLst>
                                        </p:cTn>
                                        <p:tgtEl>
                                          <p:spTgt spid="34"/>
                                        </p:tgtEl>
                                        <p:attrNameLst>
                                          <p:attrName>style.visibility</p:attrName>
                                        </p:attrNameLst>
                                      </p:cBhvr>
                                      <p:to>
                                        <p:strVal val="visible"/>
                                      </p:to>
                                    </p:set>
                                    <p:animEffect transition="in" filter="wipe(left)">
                                      <p:cBhvr>
                                        <p:cTn id="108" dur="500"/>
                                        <p:tgtEl>
                                          <p:spTgt spid="34"/>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2" fill="hold" grpId="0" nodeType="clickEffect">
                                  <p:stCondLst>
                                    <p:cond delay="0"/>
                                  </p:stCondLst>
                                  <p:childTnLst>
                                    <p:set>
                                      <p:cBhvr>
                                        <p:cTn id="112" dur="1" fill="hold">
                                          <p:stCondLst>
                                            <p:cond delay="0"/>
                                          </p:stCondLst>
                                        </p:cTn>
                                        <p:tgtEl>
                                          <p:spTgt spid="46"/>
                                        </p:tgtEl>
                                        <p:attrNameLst>
                                          <p:attrName>style.visibility</p:attrName>
                                        </p:attrNameLst>
                                      </p:cBhvr>
                                      <p:to>
                                        <p:strVal val="visible"/>
                                      </p:to>
                                    </p:set>
                                    <p:animEffect transition="in" filter="wipe(right)">
                                      <p:cBhvr>
                                        <p:cTn id="113" dur="500"/>
                                        <p:tgtEl>
                                          <p:spTgt spid="46"/>
                                        </p:tgtEl>
                                      </p:cBhvr>
                                    </p:animEffect>
                                  </p:childTnLst>
                                </p:cTn>
                              </p:par>
                            </p:childTnLst>
                          </p:cTn>
                        </p:par>
                        <p:par>
                          <p:cTn id="114" fill="hold">
                            <p:stCondLst>
                              <p:cond delay="500"/>
                            </p:stCondLst>
                            <p:childTnLst>
                              <p:par>
                                <p:cTn id="115" presetID="4" presetClass="entr" presetSubtype="32"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box(out)">
                                      <p:cBhvr>
                                        <p:cTn id="117" dur="500"/>
                                        <p:tgtEl>
                                          <p:spTgt spid="37"/>
                                        </p:tgtEl>
                                      </p:cBhvr>
                                    </p:animEffect>
                                  </p:childTnLst>
                                </p:cTn>
                              </p:par>
                            </p:childTnLst>
                          </p:cTn>
                        </p:par>
                        <p:par>
                          <p:cTn id="118" fill="hold">
                            <p:stCondLst>
                              <p:cond delay="1000"/>
                            </p:stCondLst>
                            <p:childTnLst>
                              <p:par>
                                <p:cTn id="119" presetID="4" presetClass="entr" presetSubtype="32" fill="hold" grpId="0" nodeType="after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box(out)">
                                      <p:cBhvr>
                                        <p:cTn id="121" dur="500"/>
                                        <p:tgtEl>
                                          <p:spTgt spid="19"/>
                                        </p:tgtEl>
                                      </p:cBhvr>
                                    </p:animEffect>
                                  </p:childTnLst>
                                </p:cTn>
                              </p:par>
                            </p:childTnLst>
                          </p:cTn>
                        </p:par>
                        <p:par>
                          <p:cTn id="122" fill="hold">
                            <p:stCondLst>
                              <p:cond delay="1500"/>
                            </p:stCondLst>
                            <p:childTnLst>
                              <p:par>
                                <p:cTn id="123" presetID="22" presetClass="entr" presetSubtype="8" repeatCount="indefinite"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wipe(left)">
                                      <p:cBhvr>
                                        <p:cTn id="125" dur="500"/>
                                        <p:tgtEl>
                                          <p:spTgt spid="45"/>
                                        </p:tgtEl>
                                      </p:cBhvr>
                                    </p:animEffect>
                                  </p:childTnLst>
                                </p:cTn>
                              </p:par>
                            </p:childTnLst>
                          </p:cTn>
                        </p:par>
                        <p:par>
                          <p:cTn id="126" fill="hold">
                            <p:stCondLst>
                              <p:cond delay="2000"/>
                            </p:stCondLst>
                            <p:childTnLst>
                              <p:par>
                                <p:cTn id="127" presetID="22" presetClass="entr" presetSubtype="8" repeatCount="indefinite"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Effect transition="in" filter="wipe(left)">
                                      <p:cBhvr>
                                        <p:cTn id="129" dur="500"/>
                                        <p:tgtEl>
                                          <p:spTgt spid="42"/>
                                        </p:tgtEl>
                                      </p:cBhvr>
                                    </p:animEffect>
                                  </p:childTnLst>
                                </p:cTn>
                              </p:par>
                            </p:childTnLst>
                          </p:cTn>
                        </p:par>
                        <p:par>
                          <p:cTn id="130" fill="hold">
                            <p:stCondLst>
                              <p:cond delay="2500"/>
                            </p:stCondLst>
                            <p:childTnLst>
                              <p:par>
                                <p:cTn id="131" presetID="22" presetClass="entr" presetSubtype="8" repeatCount="indefinite" fill="hold" grpId="0" nodeType="afterEffect">
                                  <p:stCondLst>
                                    <p:cond delay="0"/>
                                  </p:stCondLst>
                                  <p:childTnLst>
                                    <p:set>
                                      <p:cBhvr>
                                        <p:cTn id="132" dur="1" fill="hold">
                                          <p:stCondLst>
                                            <p:cond delay="0"/>
                                          </p:stCondLst>
                                        </p:cTn>
                                        <p:tgtEl>
                                          <p:spTgt spid="44"/>
                                        </p:tgtEl>
                                        <p:attrNameLst>
                                          <p:attrName>style.visibility</p:attrName>
                                        </p:attrNameLst>
                                      </p:cBhvr>
                                      <p:to>
                                        <p:strVal val="visible"/>
                                      </p:to>
                                    </p:set>
                                    <p:animEffect transition="in" filter="wipe(left)">
                                      <p:cBhvr>
                                        <p:cTn id="133" dur="500"/>
                                        <p:tgtEl>
                                          <p:spTgt spid="44"/>
                                        </p:tgtEl>
                                      </p:cBhvr>
                                    </p:animEffect>
                                  </p:childTnLst>
                                </p:cTn>
                              </p:par>
                            </p:childTnLst>
                          </p:cTn>
                        </p:par>
                        <p:par>
                          <p:cTn id="134" fill="hold">
                            <p:stCondLst>
                              <p:cond delay="3000"/>
                            </p:stCondLst>
                            <p:childTnLst>
                              <p:par>
                                <p:cTn id="135" presetID="22" presetClass="entr" presetSubtype="8" repeatCount="indefinite" fill="hold" grpId="0" nodeType="after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wipe(left)">
                                      <p:cBhvr>
                                        <p:cTn id="137" dur="500"/>
                                        <p:tgtEl>
                                          <p:spTgt spid="41"/>
                                        </p:tgtEl>
                                      </p:cBhvr>
                                    </p:animEffect>
                                  </p:childTnLst>
                                </p:cTn>
                              </p:par>
                            </p:childTnLst>
                          </p:cTn>
                        </p:par>
                        <p:par>
                          <p:cTn id="138" fill="hold">
                            <p:stCondLst>
                              <p:cond delay="3500"/>
                            </p:stCondLst>
                            <p:childTnLst>
                              <p:par>
                                <p:cTn id="139" presetID="22" presetClass="entr" presetSubtype="8" repeatCount="indefinite" fill="hold" grpId="0" nodeType="afterEffect">
                                  <p:stCondLst>
                                    <p:cond delay="0"/>
                                  </p:stCondLst>
                                  <p:childTnLst>
                                    <p:set>
                                      <p:cBhvr>
                                        <p:cTn id="140" dur="1" fill="hold">
                                          <p:stCondLst>
                                            <p:cond delay="0"/>
                                          </p:stCondLst>
                                        </p:cTn>
                                        <p:tgtEl>
                                          <p:spTgt spid="43"/>
                                        </p:tgtEl>
                                        <p:attrNameLst>
                                          <p:attrName>style.visibility</p:attrName>
                                        </p:attrNameLst>
                                      </p:cBhvr>
                                      <p:to>
                                        <p:strVal val="visible"/>
                                      </p:to>
                                    </p:set>
                                    <p:animEffect transition="in" filter="wipe(left)">
                                      <p:cBhvr>
                                        <p:cTn id="141" dur="500"/>
                                        <p:tgtEl>
                                          <p:spTgt spid="43"/>
                                        </p:tgtEl>
                                      </p:cBhvr>
                                    </p:animEffect>
                                  </p:childTnLst>
                                </p:cTn>
                              </p:par>
                              <p:par>
                                <p:cTn id="142" presetID="19" presetClass="entr" presetSubtype="10" fill="hold" grpId="0" nodeType="withEffect">
                                  <p:stCondLst>
                                    <p:cond delay="0"/>
                                  </p:stCondLst>
                                  <p:childTnLst>
                                    <p:set>
                                      <p:cBhvr>
                                        <p:cTn id="143" dur="1" fill="hold">
                                          <p:stCondLst>
                                            <p:cond delay="0"/>
                                          </p:stCondLst>
                                        </p:cTn>
                                        <p:tgtEl>
                                          <p:spTgt spid="48"/>
                                        </p:tgtEl>
                                        <p:attrNameLst>
                                          <p:attrName>style.visibility</p:attrName>
                                        </p:attrNameLst>
                                      </p:cBhvr>
                                      <p:to>
                                        <p:strVal val="visible"/>
                                      </p:to>
                                    </p:set>
                                    <p:anim calcmode="lin" valueType="num">
                                      <p:cBhvr>
                                        <p:cTn id="144" dur="5000" fill="hold"/>
                                        <p:tgtEl>
                                          <p:spTgt spid="48"/>
                                        </p:tgtEl>
                                        <p:attrNameLst>
                                          <p:attrName>ppt_w</p:attrName>
                                        </p:attrNameLst>
                                      </p:cBhvr>
                                      <p:tavLst>
                                        <p:tav tm="0" fmla="#ppt_w*sin(2.5*pi*$)">
                                          <p:val>
                                            <p:fltVal val="0"/>
                                          </p:val>
                                        </p:tav>
                                        <p:tav tm="100000">
                                          <p:val>
                                            <p:fltVal val="1"/>
                                          </p:val>
                                        </p:tav>
                                      </p:tavLst>
                                    </p:anim>
                                    <p:anim calcmode="lin" valueType="num">
                                      <p:cBhvr>
                                        <p:cTn id="145" dur="5000" fill="hold"/>
                                        <p:tgtEl>
                                          <p:spTgt spid="48"/>
                                        </p:tgtEl>
                                        <p:attrNameLst>
                                          <p:attrName>ppt_h</p:attrName>
                                        </p:attrNameLst>
                                      </p:cBhvr>
                                      <p:tavLst>
                                        <p:tav tm="0">
                                          <p:val>
                                            <p:strVal val="#ppt_h"/>
                                          </p:val>
                                        </p:tav>
                                        <p:tav tm="100000">
                                          <p:val>
                                            <p:strVal val="#ppt_h"/>
                                          </p:val>
                                        </p:tav>
                                      </p:tavLst>
                                    </p:anim>
                                  </p:childTnLst>
                                </p:cTn>
                              </p:par>
                              <p:par>
                                <p:cTn id="146" presetID="19" presetClass="entr" presetSubtype="10" fill="hold" grpId="0" nodeType="withEffect">
                                  <p:stCondLst>
                                    <p:cond delay="0"/>
                                  </p:stCondLst>
                                  <p:childTnLst>
                                    <p:set>
                                      <p:cBhvr>
                                        <p:cTn id="147" dur="1" fill="hold">
                                          <p:stCondLst>
                                            <p:cond delay="0"/>
                                          </p:stCondLst>
                                        </p:cTn>
                                        <p:tgtEl>
                                          <p:spTgt spid="49"/>
                                        </p:tgtEl>
                                        <p:attrNameLst>
                                          <p:attrName>style.visibility</p:attrName>
                                        </p:attrNameLst>
                                      </p:cBhvr>
                                      <p:to>
                                        <p:strVal val="visible"/>
                                      </p:to>
                                    </p:set>
                                    <p:anim calcmode="lin" valueType="num">
                                      <p:cBhvr>
                                        <p:cTn id="148" dur="5000" fill="hold"/>
                                        <p:tgtEl>
                                          <p:spTgt spid="49"/>
                                        </p:tgtEl>
                                        <p:attrNameLst>
                                          <p:attrName>ppt_w</p:attrName>
                                        </p:attrNameLst>
                                      </p:cBhvr>
                                      <p:tavLst>
                                        <p:tav tm="0" fmla="#ppt_w*sin(2.5*pi*$)">
                                          <p:val>
                                            <p:fltVal val="0"/>
                                          </p:val>
                                        </p:tav>
                                        <p:tav tm="100000">
                                          <p:val>
                                            <p:fltVal val="1"/>
                                          </p:val>
                                        </p:tav>
                                      </p:tavLst>
                                    </p:anim>
                                    <p:anim calcmode="lin" valueType="num">
                                      <p:cBhvr>
                                        <p:cTn id="149" dur="5000" fill="hold"/>
                                        <p:tgtEl>
                                          <p:spTgt spid="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animBg="1"/>
      <p:bldP spid="38" grpId="0" animBg="1"/>
      <p:bldP spid="41" grpId="0" animBg="1"/>
      <p:bldP spid="42" grpId="0" animBg="1"/>
      <p:bldP spid="43" grpId="0" animBg="1"/>
      <p:bldP spid="44" grpId="0" animBg="1"/>
      <p:bldP spid="45" grpId="0" animBg="1"/>
      <p:bldP spid="40" grpId="0" animBg="1"/>
      <p:bldP spid="46" grpId="0" animBg="1"/>
      <p:bldP spid="47" grpId="0" animBg="1"/>
      <p:bldP spid="48"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6386" name="Title 1"/>
          <p:cNvSpPr>
            <a:spLocks noGrp="1"/>
          </p:cNvSpPr>
          <p:nvPr>
            <p:ph type="title"/>
          </p:nvPr>
        </p:nvSpPr>
        <p:spPr/>
        <p:txBody>
          <a:bodyPr/>
          <a:lstStyle/>
          <a:p>
            <a:pPr eaLnBrk="1" hangingPunct="1"/>
            <a:r>
              <a:rPr lang="en-US" b="1" smtClean="0">
                <a:solidFill>
                  <a:srgbClr val="0000FF"/>
                </a:solidFill>
              </a:rPr>
              <a:t>Mössbauer Effect</a:t>
            </a:r>
          </a:p>
        </p:txBody>
      </p:sp>
      <p:sp>
        <p:nvSpPr>
          <p:cNvPr id="16387" name="Content Placeholder 2"/>
          <p:cNvSpPr>
            <a:spLocks noGrp="1"/>
          </p:cNvSpPr>
          <p:nvPr>
            <p:ph idx="1"/>
          </p:nvPr>
        </p:nvSpPr>
        <p:spPr/>
        <p:txBody>
          <a:bodyPr/>
          <a:lstStyle/>
          <a:p>
            <a:pPr algn="just"/>
            <a:r>
              <a:rPr lang="en-US" sz="2400" b="1" dirty="0" smtClean="0">
                <a:solidFill>
                  <a:schemeClr val="bg1"/>
                </a:solidFill>
              </a:rPr>
              <a:t>Recoilless Nuclear Resonance Absorption of gamma-Radiation.</a:t>
            </a:r>
          </a:p>
          <a:p>
            <a:pPr algn="just"/>
            <a:r>
              <a:rPr lang="en-US" sz="2400" b="1" dirty="0" smtClean="0">
                <a:solidFill>
                  <a:schemeClr val="bg1"/>
                </a:solidFill>
              </a:rPr>
              <a:t>The </a:t>
            </a:r>
            <a:r>
              <a:rPr lang="en-US" sz="2400" b="1" dirty="0" err="1" smtClean="0">
                <a:solidFill>
                  <a:schemeClr val="bg1"/>
                </a:solidFill>
              </a:rPr>
              <a:t>Mössbauer</a:t>
            </a:r>
            <a:r>
              <a:rPr lang="en-US" sz="2400" b="1" dirty="0" smtClean="0">
                <a:solidFill>
                  <a:schemeClr val="bg1"/>
                </a:solidFill>
              </a:rPr>
              <a:t> Effect has been observed for about 100 nuclear transitions in some 80 nuclides in nearly fifty elements.  </a:t>
            </a:r>
          </a:p>
          <a:p>
            <a:pPr algn="just"/>
            <a:r>
              <a:rPr lang="en-US" sz="2400" b="1" dirty="0" smtClean="0">
                <a:solidFill>
                  <a:schemeClr val="bg1"/>
                </a:solidFill>
              </a:rPr>
              <a:t>Not all of these transitions are suitable for actual exploitation.</a:t>
            </a:r>
          </a:p>
          <a:p>
            <a:pPr algn="just"/>
            <a:r>
              <a:rPr lang="en-US" sz="2400" b="1" dirty="0" smtClean="0">
                <a:solidFill>
                  <a:schemeClr val="bg1"/>
                </a:solidFill>
              </a:rPr>
              <a:t> valuable contributions to the physical, chemical, biological- and earth sciences</a:t>
            </a:r>
            <a:endParaRPr lang="en-US" sz="2400" dirty="0" smtClean="0">
              <a:solidFill>
                <a:schemeClr val="bg1"/>
              </a:solidFill>
            </a:endParaRPr>
          </a:p>
        </p:txBody>
      </p:sp>
      <p:sp>
        <p:nvSpPr>
          <p:cNvPr id="4" name="Slide Number Placeholder 3"/>
          <p:cNvSpPr>
            <a:spLocks noGrp="1"/>
          </p:cNvSpPr>
          <p:nvPr>
            <p:ph type="sldNum" sz="quarter" idx="12"/>
          </p:nvPr>
        </p:nvSpPr>
        <p:spPr/>
        <p:txBody>
          <a:bodyPr/>
          <a:lstStyle/>
          <a:p>
            <a:pPr>
              <a:defRPr/>
            </a:pPr>
            <a:fld id="{6391CAC6-2A8D-4969-B931-E9CA32D88489}"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descr="nucleardecay.jpg"/>
          <p:cNvPicPr>
            <a:picLocks noGrp="1" noChangeAspect="1"/>
          </p:cNvPicPr>
          <p:nvPr>
            <p:ph idx="1"/>
          </p:nvPr>
        </p:nvPicPr>
        <p:blipFill>
          <a:blip r:embed="rId2" cstate="print"/>
          <a:srcRect/>
          <a:stretch>
            <a:fillRect/>
          </a:stretch>
        </p:blipFill>
        <p:spPr>
          <a:xfrm>
            <a:off x="914400" y="381000"/>
            <a:ext cx="7315200" cy="6019800"/>
          </a:xfrm>
          <a:ln w="38100">
            <a:solidFill>
              <a:srgbClr val="FF0066"/>
            </a:solidFill>
          </a:ln>
        </p:spPr>
      </p:pic>
      <p:sp>
        <p:nvSpPr>
          <p:cNvPr id="3" name="Slide Number Placeholder 2"/>
          <p:cNvSpPr>
            <a:spLocks noGrp="1"/>
          </p:cNvSpPr>
          <p:nvPr>
            <p:ph type="sldNum" sz="quarter" idx="12"/>
          </p:nvPr>
        </p:nvSpPr>
        <p:spPr/>
        <p:txBody>
          <a:bodyPr/>
          <a:lstStyle/>
          <a:p>
            <a:pPr>
              <a:defRPr/>
            </a:pPr>
            <a:fld id="{CF7F57D5-A6B0-4735-9055-4D0462C5F1D6}" type="slidenum">
              <a:rPr lang="en-US" smtClean="0"/>
              <a:pPr>
                <a:defRPr/>
              </a:pPr>
              <a:t>16</a:t>
            </a:fld>
            <a:endParaRPr lang="en-US"/>
          </a:p>
        </p:txBody>
      </p:sp>
      <p:sp>
        <p:nvSpPr>
          <p:cNvPr id="4" name="Footer Placeholder 3"/>
          <p:cNvSpPr>
            <a:spLocks noGrp="1"/>
          </p:cNvSpPr>
          <p:nvPr>
            <p:ph type="ftr" sz="quarter" idx="11"/>
          </p:nvPr>
        </p:nvSpPr>
        <p:spPr/>
        <p:txBody>
          <a:bodyPr/>
          <a:lstStyle/>
          <a:p>
            <a:pPr>
              <a:defRPr/>
            </a:pPr>
            <a:r>
              <a:rPr lang="en-US" smtClean="0"/>
              <a:t>Dr.A. Simi</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8434" name="Title 1"/>
          <p:cNvSpPr>
            <a:spLocks noGrp="1"/>
          </p:cNvSpPr>
          <p:nvPr>
            <p:ph type="title"/>
          </p:nvPr>
        </p:nvSpPr>
        <p:spPr/>
        <p:txBody>
          <a:bodyPr/>
          <a:lstStyle/>
          <a:p>
            <a:r>
              <a:rPr lang="en-US" b="1" smtClean="0">
                <a:solidFill>
                  <a:srgbClr val="0000FF"/>
                </a:solidFill>
              </a:rPr>
              <a:t>Conditions for MB spectra</a:t>
            </a:r>
          </a:p>
        </p:txBody>
      </p:sp>
      <p:sp>
        <p:nvSpPr>
          <p:cNvPr id="3" name="Content Placeholder 2"/>
          <p:cNvSpPr>
            <a:spLocks noGrp="1"/>
          </p:cNvSpPr>
          <p:nvPr>
            <p:ph idx="1"/>
          </p:nvPr>
        </p:nvSpPr>
        <p:spPr/>
        <p:txBody>
          <a:bodyPr/>
          <a:lstStyle/>
          <a:p>
            <a:pPr algn="just">
              <a:defRPr/>
            </a:pPr>
            <a:r>
              <a:rPr lang="en-US" sz="2400" b="1" dirty="0" smtClean="0">
                <a:solidFill>
                  <a:schemeClr val="bg1"/>
                </a:solidFill>
              </a:rPr>
              <a:t>The energy of nuclear transition must be large enough to give, useful </a:t>
            </a:r>
            <a:r>
              <a:rPr lang="el-GR" sz="2400" b="1" dirty="0" smtClean="0">
                <a:solidFill>
                  <a:schemeClr val="bg1"/>
                </a:solidFill>
              </a:rPr>
              <a:t>ϒ</a:t>
            </a:r>
            <a:r>
              <a:rPr lang="en-US" sz="2400" b="1" dirty="0" smtClean="0">
                <a:solidFill>
                  <a:schemeClr val="bg1"/>
                </a:solidFill>
              </a:rPr>
              <a:t> ray photon ; but not large enough to cause recoil effect.</a:t>
            </a:r>
          </a:p>
          <a:p>
            <a:pPr algn="just">
              <a:defRPr/>
            </a:pPr>
            <a:r>
              <a:rPr lang="en-US" sz="2400" b="1" dirty="0" smtClean="0">
                <a:solidFill>
                  <a:schemeClr val="bg1"/>
                </a:solidFill>
              </a:rPr>
              <a:t>The energy of the </a:t>
            </a:r>
            <a:r>
              <a:rPr lang="el-GR" sz="2400" b="1" dirty="0" smtClean="0">
                <a:solidFill>
                  <a:schemeClr val="bg1"/>
                </a:solidFill>
              </a:rPr>
              <a:t>ϒ</a:t>
            </a:r>
            <a:r>
              <a:rPr lang="en-US" sz="2400" b="1" dirty="0" smtClean="0">
                <a:solidFill>
                  <a:schemeClr val="bg1"/>
                </a:solidFill>
              </a:rPr>
              <a:t> ray photon must be in the range of 10 – 150keV.</a:t>
            </a:r>
          </a:p>
          <a:p>
            <a:pPr algn="just">
              <a:defRPr/>
            </a:pPr>
            <a:r>
              <a:rPr lang="en-US" sz="2400" b="1" dirty="0" smtClean="0">
                <a:solidFill>
                  <a:schemeClr val="bg1"/>
                </a:solidFill>
              </a:rPr>
              <a:t>A substantial amount of the nuclear decay must be with </a:t>
            </a:r>
            <a:r>
              <a:rPr lang="el-GR" sz="2400" b="1" dirty="0" smtClean="0">
                <a:solidFill>
                  <a:schemeClr val="bg1"/>
                </a:solidFill>
              </a:rPr>
              <a:t>ϒ</a:t>
            </a:r>
            <a:r>
              <a:rPr lang="en-US" sz="2400" b="1" dirty="0" smtClean="0">
                <a:solidFill>
                  <a:schemeClr val="bg1"/>
                </a:solidFill>
              </a:rPr>
              <a:t> ray emission.</a:t>
            </a:r>
            <a:endParaRPr lang="en-US" sz="2400" b="1" dirty="0">
              <a:solidFill>
                <a:schemeClr val="bg1"/>
              </a:solidFill>
            </a:endParaRPr>
          </a:p>
        </p:txBody>
      </p:sp>
      <p:sp>
        <p:nvSpPr>
          <p:cNvPr id="4" name="Slide Number Placeholder 3"/>
          <p:cNvSpPr>
            <a:spLocks noGrp="1"/>
          </p:cNvSpPr>
          <p:nvPr>
            <p:ph type="sldNum" sz="quarter" idx="12"/>
          </p:nvPr>
        </p:nvSpPr>
        <p:spPr/>
        <p:txBody>
          <a:bodyPr/>
          <a:lstStyle/>
          <a:p>
            <a:pPr>
              <a:defRPr/>
            </a:pPr>
            <a:fld id="{F13AAD60-5ACD-44E5-A3F2-FA2F48E5A75A}"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9458" name="Title 1"/>
          <p:cNvSpPr>
            <a:spLocks noGrp="1"/>
          </p:cNvSpPr>
          <p:nvPr>
            <p:ph type="title"/>
          </p:nvPr>
        </p:nvSpPr>
        <p:spPr/>
        <p:txBody>
          <a:bodyPr/>
          <a:lstStyle/>
          <a:p>
            <a:r>
              <a:rPr lang="en-US" b="1" smtClean="0">
                <a:solidFill>
                  <a:srgbClr val="0000FF"/>
                </a:solidFill>
              </a:rPr>
              <a:t>…..Conditions continued….</a:t>
            </a:r>
          </a:p>
        </p:txBody>
      </p:sp>
      <p:sp>
        <p:nvSpPr>
          <p:cNvPr id="19459" name="Content Placeholder 2"/>
          <p:cNvSpPr>
            <a:spLocks noGrp="1"/>
          </p:cNvSpPr>
          <p:nvPr>
            <p:ph idx="1"/>
          </p:nvPr>
        </p:nvSpPr>
        <p:spPr/>
        <p:txBody>
          <a:bodyPr/>
          <a:lstStyle/>
          <a:p>
            <a:pPr algn="just"/>
            <a:r>
              <a:rPr lang="en-US" sz="2400" b="1" dirty="0" smtClean="0">
                <a:solidFill>
                  <a:schemeClr val="bg1"/>
                </a:solidFill>
              </a:rPr>
              <a:t>The lifetime of the excited state must be long enough give a reasonably broad  emission range. Since, extremely narrow lines are not useful (</a:t>
            </a:r>
            <a:r>
              <a:rPr lang="el-GR" sz="2400" b="1" dirty="0" smtClean="0">
                <a:solidFill>
                  <a:schemeClr val="bg1"/>
                </a:solidFill>
              </a:rPr>
              <a:t>τ</a:t>
            </a:r>
            <a:r>
              <a:rPr lang="en-US" sz="2400" b="1" dirty="0" smtClean="0">
                <a:solidFill>
                  <a:schemeClr val="bg1"/>
                </a:solidFill>
              </a:rPr>
              <a:t> must be 001 – 100 </a:t>
            </a:r>
            <a:r>
              <a:rPr lang="en-US" sz="2400" b="1" dirty="0" err="1" smtClean="0">
                <a:solidFill>
                  <a:schemeClr val="bg1"/>
                </a:solidFill>
              </a:rPr>
              <a:t>nS</a:t>
            </a:r>
            <a:r>
              <a:rPr lang="en-US" sz="2400" b="1" dirty="0" smtClean="0">
                <a:solidFill>
                  <a:schemeClr val="bg1"/>
                </a:solidFill>
              </a:rPr>
              <a:t>)</a:t>
            </a:r>
          </a:p>
          <a:p>
            <a:pPr algn="just"/>
            <a:r>
              <a:rPr lang="en-US" sz="2400" b="1" dirty="0" smtClean="0">
                <a:solidFill>
                  <a:schemeClr val="bg1"/>
                </a:solidFill>
              </a:rPr>
              <a:t>The excited state of the emitter should be having a long-lived precursor, and easy to handle.</a:t>
            </a:r>
          </a:p>
          <a:p>
            <a:endParaRPr lang="en-US" sz="2400" dirty="0" smtClean="0">
              <a:solidFill>
                <a:schemeClr val="bg1"/>
              </a:solidFill>
            </a:endParaRPr>
          </a:p>
        </p:txBody>
      </p:sp>
      <p:sp>
        <p:nvSpPr>
          <p:cNvPr id="4" name="Slide Number Placeholder 3"/>
          <p:cNvSpPr>
            <a:spLocks noGrp="1"/>
          </p:cNvSpPr>
          <p:nvPr>
            <p:ph type="sldNum" sz="quarter" idx="12"/>
          </p:nvPr>
        </p:nvSpPr>
        <p:spPr/>
        <p:txBody>
          <a:bodyPr/>
          <a:lstStyle/>
          <a:p>
            <a:pPr>
              <a:defRPr/>
            </a:pPr>
            <a:fld id="{51EFA09C-DE83-4538-B640-6DB9B6EBE6A1}"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0482" name="Title 1"/>
          <p:cNvSpPr>
            <a:spLocks noGrp="1"/>
          </p:cNvSpPr>
          <p:nvPr>
            <p:ph type="title"/>
          </p:nvPr>
        </p:nvSpPr>
        <p:spPr/>
        <p:txBody>
          <a:bodyPr/>
          <a:lstStyle/>
          <a:p>
            <a:r>
              <a:rPr lang="en-US" b="1" smtClean="0">
                <a:solidFill>
                  <a:srgbClr val="0000FF"/>
                </a:solidFill>
              </a:rPr>
              <a:t>…..Conditions continued….</a:t>
            </a:r>
            <a:endParaRPr lang="en-US" smtClean="0"/>
          </a:p>
        </p:txBody>
      </p:sp>
      <p:sp>
        <p:nvSpPr>
          <p:cNvPr id="20483" name="Content Placeholder 2"/>
          <p:cNvSpPr>
            <a:spLocks noGrp="1"/>
          </p:cNvSpPr>
          <p:nvPr>
            <p:ph idx="1"/>
          </p:nvPr>
        </p:nvSpPr>
        <p:spPr/>
        <p:txBody>
          <a:bodyPr/>
          <a:lstStyle/>
          <a:p>
            <a:pPr algn="just"/>
            <a:r>
              <a:rPr lang="en-US" b="1" dirty="0" smtClean="0">
                <a:solidFill>
                  <a:schemeClr val="bg1"/>
                </a:solidFill>
              </a:rPr>
              <a:t>The ground state of the isotope should be stable. Its natural abundance should be high or at least the enrichment of that isotope should be easy.</a:t>
            </a:r>
          </a:p>
          <a:p>
            <a:pPr algn="just"/>
            <a:r>
              <a:rPr lang="en-US" b="1" dirty="0" smtClean="0">
                <a:solidFill>
                  <a:schemeClr val="bg1"/>
                </a:solidFill>
              </a:rPr>
              <a:t>The cross section of for absorption should be high.</a:t>
            </a:r>
          </a:p>
          <a:p>
            <a:endParaRPr lang="en-US" dirty="0" smtClean="0">
              <a:solidFill>
                <a:schemeClr val="bg1"/>
              </a:solidFill>
            </a:endParaRPr>
          </a:p>
        </p:txBody>
      </p:sp>
      <p:sp>
        <p:nvSpPr>
          <p:cNvPr id="4" name="Slide Number Placeholder 3"/>
          <p:cNvSpPr>
            <a:spLocks noGrp="1"/>
          </p:cNvSpPr>
          <p:nvPr>
            <p:ph type="sldNum" sz="quarter" idx="12"/>
          </p:nvPr>
        </p:nvSpPr>
        <p:spPr/>
        <p:txBody>
          <a:bodyPr/>
          <a:lstStyle/>
          <a:p>
            <a:pPr>
              <a:defRPr/>
            </a:pPr>
            <a:fld id="{23DAB7B9-0229-425C-8324-F74F1604D04F}"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074" name="Title 1"/>
          <p:cNvSpPr>
            <a:spLocks noGrp="1"/>
          </p:cNvSpPr>
          <p:nvPr>
            <p:ph type="title"/>
          </p:nvPr>
        </p:nvSpPr>
        <p:spPr>
          <a:xfrm>
            <a:off x="457200" y="0"/>
            <a:ext cx="8229600" cy="1143000"/>
          </a:xfrm>
        </p:spPr>
        <p:txBody>
          <a:bodyPr/>
          <a:lstStyle/>
          <a:p>
            <a:pPr eaLnBrk="1" hangingPunct="1"/>
            <a:r>
              <a:rPr lang="en-US" b="1" dirty="0" smtClean="0">
                <a:solidFill>
                  <a:srgbClr val="0000FF"/>
                </a:solidFill>
              </a:rPr>
              <a:t>MOSSBAUER SPECTROSCOPY</a:t>
            </a:r>
          </a:p>
        </p:txBody>
      </p:sp>
      <p:sp>
        <p:nvSpPr>
          <p:cNvPr id="3075" name="Content Placeholder 2"/>
          <p:cNvSpPr>
            <a:spLocks noGrp="1"/>
          </p:cNvSpPr>
          <p:nvPr>
            <p:ph idx="1"/>
          </p:nvPr>
        </p:nvSpPr>
        <p:spPr>
          <a:xfrm>
            <a:off x="533400" y="990600"/>
            <a:ext cx="8229600" cy="4525963"/>
          </a:xfrm>
        </p:spPr>
        <p:txBody>
          <a:bodyPr/>
          <a:lstStyle/>
          <a:p>
            <a:pPr algn="just" eaLnBrk="1" hangingPunct="1"/>
            <a:r>
              <a:rPr lang="en-US" b="1" dirty="0" smtClean="0">
                <a:solidFill>
                  <a:schemeClr val="bg1">
                    <a:lumMod val="95000"/>
                  </a:schemeClr>
                </a:solidFill>
              </a:rPr>
              <a:t>Also known as Nuclear Gamma Resonance Spectroscopy.</a:t>
            </a:r>
          </a:p>
          <a:p>
            <a:pPr algn="just" eaLnBrk="1" hangingPunct="1"/>
            <a:r>
              <a:rPr lang="en-US" b="1" dirty="0" smtClean="0">
                <a:solidFill>
                  <a:schemeClr val="bg1">
                    <a:lumMod val="95000"/>
                  </a:schemeClr>
                </a:solidFill>
              </a:rPr>
              <a:t>In this method nucleus absorbs an gamma ray photon and undergoes transition.</a:t>
            </a:r>
          </a:p>
          <a:p>
            <a:pPr algn="just" eaLnBrk="1" hangingPunct="1"/>
            <a:r>
              <a:rPr lang="en-US" b="1" dirty="0" smtClean="0">
                <a:solidFill>
                  <a:schemeClr val="bg1">
                    <a:lumMod val="95000"/>
                  </a:schemeClr>
                </a:solidFill>
              </a:rPr>
              <a:t>First  the concept of </a:t>
            </a:r>
            <a:r>
              <a:rPr lang="el-GR" b="1" dirty="0" smtClean="0">
                <a:solidFill>
                  <a:schemeClr val="bg1">
                    <a:lumMod val="95000"/>
                  </a:schemeClr>
                </a:solidFill>
              </a:rPr>
              <a:t>ϒ</a:t>
            </a:r>
            <a:r>
              <a:rPr lang="en-US" b="1" dirty="0" smtClean="0">
                <a:solidFill>
                  <a:schemeClr val="bg1">
                    <a:lumMod val="95000"/>
                  </a:schemeClr>
                </a:solidFill>
              </a:rPr>
              <a:t> photon resonant absorption was suggested by Kuhn-1929</a:t>
            </a:r>
          </a:p>
          <a:p>
            <a:pPr algn="just" eaLnBrk="1" hangingPunct="1"/>
            <a:r>
              <a:rPr lang="en-US" b="1" dirty="0" smtClean="0">
                <a:solidFill>
                  <a:srgbClr val="FFFF00"/>
                </a:solidFill>
              </a:rPr>
              <a:t>First observed by Mossbauer in 1958</a:t>
            </a:r>
          </a:p>
          <a:p>
            <a:pPr algn="just" eaLnBrk="1" hangingPunct="1"/>
            <a:r>
              <a:rPr lang="en-US" b="1" dirty="0" smtClean="0">
                <a:solidFill>
                  <a:schemeClr val="bg1">
                    <a:lumMod val="95000"/>
                  </a:schemeClr>
                </a:solidFill>
              </a:rPr>
              <a:t>Awarded Nobel prize for this work</a:t>
            </a:r>
          </a:p>
        </p:txBody>
      </p:sp>
      <p:sp>
        <p:nvSpPr>
          <p:cNvPr id="4" name="Slide Number Placeholder 3"/>
          <p:cNvSpPr>
            <a:spLocks noGrp="1"/>
          </p:cNvSpPr>
          <p:nvPr>
            <p:ph type="sldNum" sz="quarter" idx="12"/>
          </p:nvPr>
        </p:nvSpPr>
        <p:spPr/>
        <p:txBody>
          <a:bodyPr/>
          <a:lstStyle/>
          <a:p>
            <a:pPr>
              <a:defRPr/>
            </a:pPr>
            <a:fld id="{5E082234-B6A1-4CE9-BBE5-1AF90BB1B2E8}" type="slidenum">
              <a:rPr lang="en-US" smtClean="0"/>
              <a:pPr>
                <a:defRPr/>
              </a:pPr>
              <a:t>2</a:t>
            </a:fld>
            <a:endParaRPr lang="en-US"/>
          </a:p>
        </p:txBody>
      </p:sp>
      <p:sp>
        <p:nvSpPr>
          <p:cNvPr id="5" name="Footer Placeholder 4"/>
          <p:cNvSpPr>
            <a:spLocks noGrp="1"/>
          </p:cNvSpPr>
          <p:nvPr>
            <p:ph type="ftr" sz="quarter" idx="11"/>
          </p:nvPr>
        </p:nvSpPr>
        <p:spPr>
          <a:xfrm>
            <a:off x="3124200" y="6248400"/>
            <a:ext cx="2895600" cy="365125"/>
          </a:xfrm>
        </p:spPr>
        <p:txBody>
          <a:bodyPr/>
          <a:lstStyle/>
          <a:p>
            <a:pPr>
              <a:defRPr/>
            </a:pPr>
            <a:r>
              <a:rPr lang="en-US" sz="3600" dirty="0" err="1" smtClean="0">
                <a:solidFill>
                  <a:schemeClr val="tx1"/>
                </a:solidFill>
                <a:latin typeface="CordiaUPC" pitchFamily="34" charset="-34"/>
                <a:cs typeface="CordiaUPC" pitchFamily="34" charset="-34"/>
              </a:rPr>
              <a:t>Dr.A</a:t>
            </a:r>
            <a:r>
              <a:rPr lang="en-US" sz="3600" dirty="0" smtClean="0">
                <a:solidFill>
                  <a:schemeClr val="tx1"/>
                </a:solidFill>
                <a:latin typeface="CordiaUPC" pitchFamily="34" charset="-34"/>
                <a:cs typeface="CordiaUPC" pitchFamily="34" charset="-34"/>
              </a:rPr>
              <a:t>. Simi</a:t>
            </a:r>
            <a:endParaRPr lang="en-US" sz="3600" dirty="0">
              <a:solidFill>
                <a:schemeClr val="tx1"/>
              </a:solidFill>
              <a:latin typeface="CordiaUPC" pitchFamily="34" charset="-34"/>
              <a:cs typeface="CordiaUPC" pitchFamily="34" charset="-34"/>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066800" y="2286000"/>
            <a:ext cx="1676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24000" y="3429000"/>
            <a:ext cx="1676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14800" y="4267200"/>
            <a:ext cx="1676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762000" y="2667000"/>
            <a:ext cx="1143000" cy="3810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838200" y="4267200"/>
            <a:ext cx="2514600" cy="9906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600200" y="1828800"/>
            <a:ext cx="1219200" cy="461963"/>
          </a:xfrm>
          <a:prstGeom prst="rect">
            <a:avLst/>
          </a:prstGeom>
          <a:noFill/>
        </p:spPr>
        <p:txBody>
          <a:bodyPr>
            <a:spAutoFit/>
          </a:bodyPr>
          <a:lstStyle/>
          <a:p>
            <a:pPr>
              <a:defRPr/>
            </a:pPr>
            <a:r>
              <a:rPr lang="en-US" sz="2400" b="1" i="1" baseline="30000" dirty="0">
                <a:solidFill>
                  <a:schemeClr val="accent2">
                    <a:lumMod val="75000"/>
                  </a:schemeClr>
                </a:solidFill>
              </a:rPr>
              <a:t>57</a:t>
            </a:r>
            <a:r>
              <a:rPr lang="en-US" sz="2400" b="1" i="1" dirty="0">
                <a:solidFill>
                  <a:schemeClr val="accent2">
                    <a:lumMod val="75000"/>
                  </a:schemeClr>
                </a:solidFill>
              </a:rPr>
              <a:t> Co</a:t>
            </a:r>
          </a:p>
        </p:txBody>
      </p:sp>
      <p:sp>
        <p:nvSpPr>
          <p:cNvPr id="30" name="TextBox 29"/>
          <p:cNvSpPr txBox="1"/>
          <p:nvPr/>
        </p:nvSpPr>
        <p:spPr>
          <a:xfrm>
            <a:off x="457200" y="2667000"/>
            <a:ext cx="685800" cy="584200"/>
          </a:xfrm>
          <a:prstGeom prst="rect">
            <a:avLst/>
          </a:prstGeom>
          <a:noFill/>
        </p:spPr>
        <p:txBody>
          <a:bodyPr>
            <a:spAutoFit/>
          </a:bodyPr>
          <a:lstStyle/>
          <a:p>
            <a:pPr>
              <a:defRPr/>
            </a:pPr>
            <a:r>
              <a:rPr lang="en-US" sz="1600" b="1" dirty="0">
                <a:solidFill>
                  <a:schemeClr val="accent2">
                    <a:lumMod val="75000"/>
                  </a:schemeClr>
                </a:solidFill>
              </a:rPr>
              <a:t>270 days</a:t>
            </a:r>
          </a:p>
        </p:txBody>
      </p:sp>
      <p:cxnSp>
        <p:nvCxnSpPr>
          <p:cNvPr id="32" name="Straight Connector 31"/>
          <p:cNvCxnSpPr/>
          <p:nvPr/>
        </p:nvCxnSpPr>
        <p:spPr>
          <a:xfrm>
            <a:off x="2362200" y="6019800"/>
            <a:ext cx="1676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200400" y="3429000"/>
            <a:ext cx="990600" cy="8382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4000500" y="4305300"/>
            <a:ext cx="1752600" cy="16764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752600" y="2971800"/>
            <a:ext cx="1143000" cy="461963"/>
          </a:xfrm>
          <a:prstGeom prst="rect">
            <a:avLst/>
          </a:prstGeom>
          <a:noFill/>
        </p:spPr>
        <p:txBody>
          <a:bodyPr>
            <a:spAutoFit/>
          </a:bodyPr>
          <a:lstStyle/>
          <a:p>
            <a:pPr>
              <a:defRPr/>
            </a:pPr>
            <a:r>
              <a:rPr lang="en-US" sz="2400" b="1" i="1" baseline="30000" dirty="0">
                <a:solidFill>
                  <a:schemeClr val="accent2">
                    <a:lumMod val="75000"/>
                  </a:schemeClr>
                </a:solidFill>
              </a:rPr>
              <a:t>57</a:t>
            </a:r>
            <a:r>
              <a:rPr lang="en-US" sz="2400" b="1" i="1" dirty="0">
                <a:solidFill>
                  <a:schemeClr val="accent2">
                    <a:lumMod val="75000"/>
                  </a:schemeClr>
                </a:solidFill>
              </a:rPr>
              <a:t>Fe*</a:t>
            </a:r>
          </a:p>
        </p:txBody>
      </p:sp>
      <p:sp>
        <p:nvSpPr>
          <p:cNvPr id="46" name="TextBox 45"/>
          <p:cNvSpPr txBox="1"/>
          <p:nvPr/>
        </p:nvSpPr>
        <p:spPr>
          <a:xfrm>
            <a:off x="3352800" y="3200400"/>
            <a:ext cx="3505200" cy="461963"/>
          </a:xfrm>
          <a:prstGeom prst="rect">
            <a:avLst/>
          </a:prstGeom>
          <a:noFill/>
        </p:spPr>
        <p:txBody>
          <a:bodyPr>
            <a:spAutoFit/>
          </a:bodyPr>
          <a:lstStyle/>
          <a:p>
            <a:pPr>
              <a:defRPr/>
            </a:pPr>
            <a:r>
              <a:rPr lang="en-US" sz="2400" b="1" dirty="0">
                <a:solidFill>
                  <a:schemeClr val="accent2">
                    <a:lumMod val="75000"/>
                  </a:schemeClr>
                </a:solidFill>
              </a:rPr>
              <a:t> 127.90 </a:t>
            </a:r>
            <a:r>
              <a:rPr lang="en-US" sz="2400" b="1" dirty="0" err="1">
                <a:solidFill>
                  <a:schemeClr val="accent2">
                    <a:lumMod val="75000"/>
                  </a:schemeClr>
                </a:solidFill>
              </a:rPr>
              <a:t>k.eV</a:t>
            </a:r>
            <a:r>
              <a:rPr lang="en-US" sz="2400" b="1" dirty="0">
                <a:solidFill>
                  <a:schemeClr val="accent2">
                    <a:lumMod val="75000"/>
                  </a:schemeClr>
                </a:solidFill>
              </a:rPr>
              <a:t> / 91%</a:t>
            </a:r>
          </a:p>
        </p:txBody>
      </p:sp>
      <p:sp>
        <p:nvSpPr>
          <p:cNvPr id="21518" name="TextBox 46"/>
          <p:cNvSpPr txBox="1">
            <a:spLocks noChangeArrowheads="1"/>
          </p:cNvSpPr>
          <p:nvPr/>
        </p:nvSpPr>
        <p:spPr bwMode="auto">
          <a:xfrm>
            <a:off x="4724400" y="3805238"/>
            <a:ext cx="2286000" cy="461962"/>
          </a:xfrm>
          <a:prstGeom prst="rect">
            <a:avLst/>
          </a:prstGeom>
          <a:noFill/>
          <a:ln w="9525">
            <a:noFill/>
            <a:miter lim="800000"/>
            <a:headEnd/>
            <a:tailEnd/>
          </a:ln>
        </p:spPr>
        <p:txBody>
          <a:bodyPr>
            <a:spAutoFit/>
          </a:bodyPr>
          <a:lstStyle/>
          <a:p>
            <a:r>
              <a:rPr lang="en-US" sz="2400" b="1" baseline="30000">
                <a:solidFill>
                  <a:srgbClr val="FF0066"/>
                </a:solidFill>
              </a:rPr>
              <a:t>57</a:t>
            </a:r>
            <a:r>
              <a:rPr lang="en-US" sz="2400" b="1">
                <a:solidFill>
                  <a:srgbClr val="FF0066"/>
                </a:solidFill>
              </a:rPr>
              <a:t>Fe* (99.3 nS)</a:t>
            </a:r>
          </a:p>
        </p:txBody>
      </p:sp>
      <p:sp>
        <p:nvSpPr>
          <p:cNvPr id="48" name="TextBox 47"/>
          <p:cNvSpPr txBox="1"/>
          <p:nvPr/>
        </p:nvSpPr>
        <p:spPr>
          <a:xfrm>
            <a:off x="4953000" y="5029200"/>
            <a:ext cx="1981200" cy="461963"/>
          </a:xfrm>
          <a:prstGeom prst="rect">
            <a:avLst/>
          </a:prstGeom>
          <a:noFill/>
        </p:spPr>
        <p:txBody>
          <a:bodyPr>
            <a:spAutoFit/>
          </a:bodyPr>
          <a:lstStyle/>
          <a:p>
            <a:pPr>
              <a:defRPr/>
            </a:pPr>
            <a:r>
              <a:rPr lang="en-US" sz="2400" b="1" dirty="0">
                <a:solidFill>
                  <a:schemeClr val="accent2">
                    <a:lumMod val="50000"/>
                  </a:schemeClr>
                </a:solidFill>
              </a:rPr>
              <a:t>14.41 </a:t>
            </a:r>
            <a:r>
              <a:rPr lang="en-US" sz="2400" b="1" dirty="0" err="1">
                <a:solidFill>
                  <a:schemeClr val="accent2">
                    <a:lumMod val="50000"/>
                  </a:schemeClr>
                </a:solidFill>
              </a:rPr>
              <a:t>k.eV</a:t>
            </a:r>
            <a:endParaRPr lang="en-US" sz="2400" b="1" dirty="0">
              <a:solidFill>
                <a:schemeClr val="accent2">
                  <a:lumMod val="50000"/>
                </a:schemeClr>
              </a:solidFill>
            </a:endParaRPr>
          </a:p>
        </p:txBody>
      </p:sp>
      <p:sp>
        <p:nvSpPr>
          <p:cNvPr id="49" name="TextBox 48"/>
          <p:cNvSpPr txBox="1"/>
          <p:nvPr/>
        </p:nvSpPr>
        <p:spPr>
          <a:xfrm>
            <a:off x="2895600" y="5638800"/>
            <a:ext cx="914400" cy="461963"/>
          </a:xfrm>
          <a:prstGeom prst="rect">
            <a:avLst/>
          </a:prstGeom>
          <a:noFill/>
        </p:spPr>
        <p:txBody>
          <a:bodyPr>
            <a:spAutoFit/>
          </a:bodyPr>
          <a:lstStyle/>
          <a:p>
            <a:pPr>
              <a:defRPr/>
            </a:pPr>
            <a:r>
              <a:rPr lang="en-US" sz="2400" b="1" i="1" baseline="30000" dirty="0">
                <a:solidFill>
                  <a:schemeClr val="accent2">
                    <a:lumMod val="75000"/>
                  </a:schemeClr>
                </a:solidFill>
              </a:rPr>
              <a:t>57</a:t>
            </a:r>
            <a:r>
              <a:rPr lang="en-US" sz="2400" b="1" i="1" dirty="0">
                <a:solidFill>
                  <a:schemeClr val="accent2">
                    <a:lumMod val="75000"/>
                  </a:schemeClr>
                </a:solidFill>
              </a:rPr>
              <a:t>Fe</a:t>
            </a:r>
          </a:p>
        </p:txBody>
      </p:sp>
      <p:sp>
        <p:nvSpPr>
          <p:cNvPr id="21521" name="TextBox 49"/>
          <p:cNvSpPr txBox="1">
            <a:spLocks noChangeArrowheads="1"/>
          </p:cNvSpPr>
          <p:nvPr/>
        </p:nvSpPr>
        <p:spPr bwMode="auto">
          <a:xfrm>
            <a:off x="0" y="4343400"/>
            <a:ext cx="2133600" cy="830263"/>
          </a:xfrm>
          <a:prstGeom prst="rect">
            <a:avLst/>
          </a:prstGeom>
          <a:noFill/>
          <a:ln w="9525">
            <a:noFill/>
            <a:miter lim="800000"/>
            <a:headEnd/>
            <a:tailEnd/>
          </a:ln>
        </p:spPr>
        <p:txBody>
          <a:bodyPr>
            <a:spAutoFit/>
          </a:bodyPr>
          <a:lstStyle/>
          <a:p>
            <a:r>
              <a:rPr lang="en-US" sz="2400" b="1">
                <a:solidFill>
                  <a:srgbClr val="C00000"/>
                </a:solidFill>
              </a:rPr>
              <a:t>136.32 k.eV / 9 %</a:t>
            </a:r>
          </a:p>
        </p:txBody>
      </p:sp>
      <p:sp>
        <p:nvSpPr>
          <p:cNvPr id="21522" name="Title 50"/>
          <p:cNvSpPr>
            <a:spLocks noGrp="1"/>
          </p:cNvSpPr>
          <p:nvPr>
            <p:ph type="title"/>
          </p:nvPr>
        </p:nvSpPr>
        <p:spPr/>
        <p:txBody>
          <a:bodyPr/>
          <a:lstStyle/>
          <a:p>
            <a:r>
              <a:rPr lang="en-US" b="1" smtClean="0">
                <a:solidFill>
                  <a:srgbClr val="C00000"/>
                </a:solidFill>
              </a:rPr>
              <a:t>Why Fe is the most studied?</a:t>
            </a:r>
          </a:p>
        </p:txBody>
      </p:sp>
      <p:sp>
        <p:nvSpPr>
          <p:cNvPr id="21523" name="Content Placeholder 51"/>
          <p:cNvSpPr>
            <a:spLocks noGrp="1"/>
          </p:cNvSpPr>
          <p:nvPr>
            <p:ph idx="1"/>
          </p:nvPr>
        </p:nvSpPr>
        <p:spPr/>
        <p:txBody>
          <a:bodyPr/>
          <a:lstStyle/>
          <a:p>
            <a:endParaRPr lang="en-US" dirty="0" smtClean="0"/>
          </a:p>
        </p:txBody>
      </p:sp>
      <p:sp>
        <p:nvSpPr>
          <p:cNvPr id="20" name="Slide Number Placeholder 19"/>
          <p:cNvSpPr>
            <a:spLocks noGrp="1"/>
          </p:cNvSpPr>
          <p:nvPr>
            <p:ph type="sldNum" sz="quarter" idx="12"/>
          </p:nvPr>
        </p:nvSpPr>
        <p:spPr/>
        <p:txBody>
          <a:bodyPr/>
          <a:lstStyle/>
          <a:p>
            <a:pPr>
              <a:defRPr/>
            </a:pPr>
            <a:fld id="{0DC25FCE-5A8B-42BF-92E4-B421DB8A6CE8}" type="slidenum">
              <a:rPr lang="en-US" smtClean="0"/>
              <a:pPr>
                <a:defRPr/>
              </a:pPr>
              <a:t>20</a:t>
            </a:fld>
            <a:endParaRPr lang="en-US"/>
          </a:p>
        </p:txBody>
      </p:sp>
      <p:sp>
        <p:nvSpPr>
          <p:cNvPr id="21" name="Footer Placeholder 20"/>
          <p:cNvSpPr>
            <a:spLocks noGrp="1"/>
          </p:cNvSpPr>
          <p:nvPr>
            <p:ph type="ftr" sz="quarter" idx="11"/>
          </p:nvPr>
        </p:nvSpPr>
        <p:spPr/>
        <p:txBody>
          <a:bodyPr/>
          <a:lstStyle/>
          <a:p>
            <a:pPr>
              <a:defRPr/>
            </a:pPr>
            <a:r>
              <a:rPr lang="en-US" smtClean="0"/>
              <a:t>Dr.A. Simi</a:t>
            </a:r>
            <a:endParaRPr lang="en-US"/>
          </a:p>
        </p:txBody>
      </p:sp>
      <p:sp>
        <p:nvSpPr>
          <p:cNvPr id="23"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2530" name="Title 1"/>
          <p:cNvSpPr>
            <a:spLocks noGrp="1"/>
          </p:cNvSpPr>
          <p:nvPr>
            <p:ph type="title"/>
          </p:nvPr>
        </p:nvSpPr>
        <p:spPr/>
        <p:txBody>
          <a:bodyPr/>
          <a:lstStyle/>
          <a:p>
            <a:r>
              <a:rPr lang="en-US" b="1" smtClean="0">
                <a:solidFill>
                  <a:srgbClr val="0000FF"/>
                </a:solidFill>
              </a:rPr>
              <a:t>Why Fe is the most studied?</a:t>
            </a:r>
          </a:p>
        </p:txBody>
      </p:sp>
      <p:sp>
        <p:nvSpPr>
          <p:cNvPr id="22531" name="Content Placeholder 2"/>
          <p:cNvSpPr>
            <a:spLocks noGrp="1"/>
          </p:cNvSpPr>
          <p:nvPr>
            <p:ph idx="1"/>
          </p:nvPr>
        </p:nvSpPr>
        <p:spPr/>
        <p:txBody>
          <a:bodyPr/>
          <a:lstStyle/>
          <a:p>
            <a:pPr algn="just"/>
            <a:r>
              <a:rPr lang="en-US" sz="2400" b="1" dirty="0" smtClean="0">
                <a:solidFill>
                  <a:schemeClr val="bg1"/>
                </a:solidFill>
              </a:rPr>
              <a:t>The precursor  of  </a:t>
            </a:r>
            <a:r>
              <a:rPr lang="en-US" sz="2400" b="1" baseline="30000" dirty="0" smtClean="0">
                <a:solidFill>
                  <a:schemeClr val="bg1"/>
                </a:solidFill>
              </a:rPr>
              <a:t>57</a:t>
            </a:r>
            <a:r>
              <a:rPr lang="en-US" sz="2400" b="1" dirty="0" smtClean="0">
                <a:solidFill>
                  <a:schemeClr val="bg1"/>
                </a:solidFill>
              </a:rPr>
              <a:t>Fe is </a:t>
            </a:r>
            <a:r>
              <a:rPr lang="en-US" sz="2400" b="1" baseline="30000" dirty="0" smtClean="0">
                <a:solidFill>
                  <a:schemeClr val="bg1"/>
                </a:solidFill>
              </a:rPr>
              <a:t>57</a:t>
            </a:r>
            <a:r>
              <a:rPr lang="en-US" sz="2400" b="1" dirty="0" smtClean="0">
                <a:solidFill>
                  <a:schemeClr val="bg1"/>
                </a:solidFill>
              </a:rPr>
              <a:t>Co which decays to </a:t>
            </a:r>
            <a:r>
              <a:rPr lang="en-US" sz="2400" b="1" baseline="30000" dirty="0" smtClean="0">
                <a:solidFill>
                  <a:schemeClr val="bg1"/>
                </a:solidFill>
              </a:rPr>
              <a:t>57</a:t>
            </a:r>
            <a:r>
              <a:rPr lang="en-US" sz="2400" b="1" dirty="0" smtClean="0">
                <a:solidFill>
                  <a:schemeClr val="bg1"/>
                </a:solidFill>
              </a:rPr>
              <a:t>Fe* with a half life of 270 days (highly stable precursor)</a:t>
            </a:r>
          </a:p>
          <a:p>
            <a:pPr algn="just"/>
            <a:r>
              <a:rPr lang="en-US" sz="2400" b="1" dirty="0" smtClean="0">
                <a:solidFill>
                  <a:schemeClr val="bg1"/>
                </a:solidFill>
              </a:rPr>
              <a:t>9% of </a:t>
            </a:r>
            <a:r>
              <a:rPr lang="en-US" sz="2400" b="1" baseline="30000" dirty="0" smtClean="0">
                <a:solidFill>
                  <a:schemeClr val="bg1"/>
                </a:solidFill>
              </a:rPr>
              <a:t>57</a:t>
            </a:r>
            <a:r>
              <a:rPr lang="en-US" sz="2400" b="1" dirty="0" smtClean="0">
                <a:solidFill>
                  <a:schemeClr val="bg1"/>
                </a:solidFill>
              </a:rPr>
              <a:t>Fe* decays to ground state directly with emission of </a:t>
            </a:r>
            <a:r>
              <a:rPr lang="el-GR" sz="2400" b="1" dirty="0" smtClean="0">
                <a:solidFill>
                  <a:schemeClr val="bg1"/>
                </a:solidFill>
              </a:rPr>
              <a:t>ϒ</a:t>
            </a:r>
            <a:r>
              <a:rPr lang="en-US" sz="2400" b="1" dirty="0" smtClean="0">
                <a:solidFill>
                  <a:schemeClr val="bg1"/>
                </a:solidFill>
              </a:rPr>
              <a:t> photon of energy 136.32 </a:t>
            </a:r>
            <a:r>
              <a:rPr lang="en-US" sz="2400" b="1" dirty="0" err="1" smtClean="0">
                <a:solidFill>
                  <a:schemeClr val="bg1"/>
                </a:solidFill>
              </a:rPr>
              <a:t>keV</a:t>
            </a:r>
            <a:r>
              <a:rPr lang="en-US" sz="2400" b="1" dirty="0" smtClean="0">
                <a:solidFill>
                  <a:schemeClr val="bg1"/>
                </a:solidFill>
              </a:rPr>
              <a:t>.</a:t>
            </a:r>
          </a:p>
          <a:p>
            <a:pPr algn="just"/>
            <a:r>
              <a:rPr lang="en-US" sz="2400" b="1" dirty="0" smtClean="0">
                <a:solidFill>
                  <a:schemeClr val="bg1"/>
                </a:solidFill>
              </a:rPr>
              <a:t>91% of </a:t>
            </a:r>
            <a:r>
              <a:rPr lang="en-US" sz="2400" b="1" baseline="30000" dirty="0" smtClean="0">
                <a:solidFill>
                  <a:schemeClr val="bg1"/>
                </a:solidFill>
              </a:rPr>
              <a:t>57</a:t>
            </a:r>
            <a:r>
              <a:rPr lang="en-US" sz="2400" b="1" dirty="0" smtClean="0">
                <a:solidFill>
                  <a:schemeClr val="bg1"/>
                </a:solidFill>
              </a:rPr>
              <a:t>Fe* decays to another excited state with emission of 121.91 </a:t>
            </a:r>
            <a:r>
              <a:rPr lang="en-US" sz="2400" b="1" dirty="0" err="1" smtClean="0">
                <a:solidFill>
                  <a:schemeClr val="bg1"/>
                </a:solidFill>
              </a:rPr>
              <a:t>keV</a:t>
            </a:r>
            <a:r>
              <a:rPr lang="en-US" sz="2400" b="1" dirty="0" smtClean="0">
                <a:solidFill>
                  <a:schemeClr val="bg1"/>
                </a:solidFill>
              </a:rPr>
              <a:t> energy</a:t>
            </a:r>
          </a:p>
        </p:txBody>
      </p:sp>
      <p:sp>
        <p:nvSpPr>
          <p:cNvPr id="4" name="Slide Number Placeholder 3"/>
          <p:cNvSpPr>
            <a:spLocks noGrp="1"/>
          </p:cNvSpPr>
          <p:nvPr>
            <p:ph type="sldNum" sz="quarter" idx="12"/>
          </p:nvPr>
        </p:nvSpPr>
        <p:spPr/>
        <p:txBody>
          <a:bodyPr/>
          <a:lstStyle/>
          <a:p>
            <a:pPr>
              <a:defRPr/>
            </a:pPr>
            <a:fld id="{2FCF371B-9084-4EC7-BF57-8664EB91421D}" type="slidenum">
              <a:rPr lang="en-US" smtClean="0"/>
              <a:pPr>
                <a:defRPr/>
              </a:pPr>
              <a:t>21</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3554" name="Title 1"/>
          <p:cNvSpPr>
            <a:spLocks noGrp="1"/>
          </p:cNvSpPr>
          <p:nvPr>
            <p:ph type="title"/>
          </p:nvPr>
        </p:nvSpPr>
        <p:spPr/>
        <p:txBody>
          <a:bodyPr/>
          <a:lstStyle/>
          <a:p>
            <a:endParaRPr lang="en-US" smtClean="0"/>
          </a:p>
        </p:txBody>
      </p:sp>
      <p:sp>
        <p:nvSpPr>
          <p:cNvPr id="23555" name="Content Placeholder 2"/>
          <p:cNvSpPr>
            <a:spLocks noGrp="1"/>
          </p:cNvSpPr>
          <p:nvPr>
            <p:ph idx="1"/>
          </p:nvPr>
        </p:nvSpPr>
        <p:spPr>
          <a:xfrm>
            <a:off x="457200" y="1600200"/>
            <a:ext cx="8382000" cy="4525963"/>
          </a:xfrm>
        </p:spPr>
        <p:txBody>
          <a:bodyPr/>
          <a:lstStyle/>
          <a:p>
            <a:r>
              <a:rPr lang="en-US" sz="2400" b="1" dirty="0" smtClean="0">
                <a:solidFill>
                  <a:schemeClr val="bg1"/>
                </a:solidFill>
              </a:rPr>
              <a:t>The lower excited state is having a life time of 99.3nS (more stable)</a:t>
            </a:r>
          </a:p>
          <a:p>
            <a:r>
              <a:rPr lang="en-US" sz="2400" b="1" dirty="0" smtClean="0">
                <a:solidFill>
                  <a:schemeClr val="bg1"/>
                </a:solidFill>
              </a:rPr>
              <a:t>This decays to ground state with emission of 14.41 </a:t>
            </a:r>
            <a:r>
              <a:rPr lang="en-US" sz="2400" b="1" dirty="0" err="1" smtClean="0">
                <a:solidFill>
                  <a:schemeClr val="bg1"/>
                </a:solidFill>
              </a:rPr>
              <a:t>keV</a:t>
            </a:r>
            <a:r>
              <a:rPr lang="en-US" sz="2400" b="1" dirty="0" smtClean="0">
                <a:solidFill>
                  <a:schemeClr val="bg1"/>
                </a:solidFill>
              </a:rPr>
              <a:t>.</a:t>
            </a:r>
          </a:p>
          <a:p>
            <a:r>
              <a:rPr lang="en-US" sz="2400" b="1" dirty="0" smtClean="0">
                <a:solidFill>
                  <a:schemeClr val="bg1"/>
                </a:solidFill>
              </a:rPr>
              <a:t>This transition satisfies all the conditions for MB spectra except 2</a:t>
            </a:r>
            <a:r>
              <a:rPr lang="en-US" sz="2400" b="1" baseline="30000" dirty="0" smtClean="0">
                <a:solidFill>
                  <a:schemeClr val="bg1"/>
                </a:solidFill>
              </a:rPr>
              <a:t>nd</a:t>
            </a:r>
            <a:r>
              <a:rPr lang="en-US" sz="2400" b="1" dirty="0" smtClean="0">
                <a:solidFill>
                  <a:schemeClr val="bg1"/>
                </a:solidFill>
              </a:rPr>
              <a:t>  condition. </a:t>
            </a:r>
          </a:p>
          <a:p>
            <a:r>
              <a:rPr lang="en-US" sz="2400" b="1" dirty="0" smtClean="0">
                <a:solidFill>
                  <a:schemeClr val="bg1"/>
                </a:solidFill>
              </a:rPr>
              <a:t>But it is compensated by larger absorption cross section.</a:t>
            </a:r>
          </a:p>
          <a:p>
            <a:r>
              <a:rPr lang="en-US" sz="2400" b="1" dirty="0" smtClean="0">
                <a:solidFill>
                  <a:schemeClr val="bg1"/>
                </a:solidFill>
              </a:rPr>
              <a:t>Other elements  that can be studied- are </a:t>
            </a:r>
            <a:r>
              <a:rPr lang="en-US" sz="2400" b="1" baseline="30000" dirty="0" smtClean="0">
                <a:solidFill>
                  <a:schemeClr val="bg1"/>
                </a:solidFill>
              </a:rPr>
              <a:t>119</a:t>
            </a:r>
            <a:r>
              <a:rPr lang="en-US" sz="2400" b="1" dirty="0" smtClean="0">
                <a:solidFill>
                  <a:schemeClr val="bg1"/>
                </a:solidFill>
              </a:rPr>
              <a:t>Sn, </a:t>
            </a:r>
            <a:r>
              <a:rPr lang="en-US" sz="2400" b="1" baseline="30000" dirty="0" smtClean="0">
                <a:solidFill>
                  <a:schemeClr val="bg1"/>
                </a:solidFill>
              </a:rPr>
              <a:t>121</a:t>
            </a:r>
            <a:r>
              <a:rPr lang="en-US" sz="2400" b="1" dirty="0" smtClean="0">
                <a:solidFill>
                  <a:schemeClr val="bg1"/>
                </a:solidFill>
              </a:rPr>
              <a:t>Sb, </a:t>
            </a:r>
            <a:r>
              <a:rPr lang="en-US" sz="2400" b="1" baseline="30000" dirty="0" smtClean="0">
                <a:solidFill>
                  <a:schemeClr val="bg1"/>
                </a:solidFill>
              </a:rPr>
              <a:t>125</a:t>
            </a:r>
            <a:r>
              <a:rPr lang="en-US" sz="2400" b="1" dirty="0" smtClean="0">
                <a:solidFill>
                  <a:schemeClr val="bg1"/>
                </a:solidFill>
              </a:rPr>
              <a:t>Te, </a:t>
            </a:r>
            <a:r>
              <a:rPr lang="en-US" sz="2400" b="1" baseline="30000" dirty="0" smtClean="0">
                <a:solidFill>
                  <a:schemeClr val="bg1"/>
                </a:solidFill>
              </a:rPr>
              <a:t>129</a:t>
            </a:r>
            <a:r>
              <a:rPr lang="en-US" sz="2400" b="1" dirty="0" smtClean="0">
                <a:solidFill>
                  <a:schemeClr val="bg1"/>
                </a:solidFill>
              </a:rPr>
              <a:t>I, </a:t>
            </a:r>
            <a:r>
              <a:rPr lang="en-US" sz="2400" b="1" baseline="30000" dirty="0" smtClean="0">
                <a:solidFill>
                  <a:schemeClr val="bg1"/>
                </a:solidFill>
              </a:rPr>
              <a:t>129</a:t>
            </a:r>
            <a:r>
              <a:rPr lang="en-US" sz="2400" b="1" dirty="0" smtClean="0">
                <a:solidFill>
                  <a:schemeClr val="bg1"/>
                </a:solidFill>
              </a:rPr>
              <a:t>Xe and </a:t>
            </a:r>
            <a:r>
              <a:rPr lang="en-US" sz="2400" b="1" baseline="30000" dirty="0" smtClean="0">
                <a:solidFill>
                  <a:schemeClr val="bg1"/>
                </a:solidFill>
              </a:rPr>
              <a:t>197</a:t>
            </a:r>
            <a:r>
              <a:rPr lang="en-US" sz="2400" b="1" dirty="0" smtClean="0">
                <a:solidFill>
                  <a:schemeClr val="bg1"/>
                </a:solidFill>
              </a:rPr>
              <a:t>Au</a:t>
            </a:r>
          </a:p>
          <a:p>
            <a:endParaRPr lang="en-US" sz="2400" dirty="0" smtClean="0">
              <a:solidFill>
                <a:schemeClr val="bg1"/>
              </a:solidFill>
            </a:endParaRPr>
          </a:p>
        </p:txBody>
      </p:sp>
      <p:sp>
        <p:nvSpPr>
          <p:cNvPr id="4" name="Slide Number Placeholder 3"/>
          <p:cNvSpPr>
            <a:spLocks noGrp="1"/>
          </p:cNvSpPr>
          <p:nvPr>
            <p:ph type="sldNum" sz="quarter" idx="12"/>
          </p:nvPr>
        </p:nvSpPr>
        <p:spPr/>
        <p:txBody>
          <a:bodyPr/>
          <a:lstStyle/>
          <a:p>
            <a:pPr>
              <a:defRPr/>
            </a:pPr>
            <a:fld id="{C175D19D-E500-4781-AE9C-6865BF642BB6}"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4578" name="Title 1"/>
          <p:cNvSpPr>
            <a:spLocks noGrp="1"/>
          </p:cNvSpPr>
          <p:nvPr>
            <p:ph type="title"/>
          </p:nvPr>
        </p:nvSpPr>
        <p:spPr/>
        <p:txBody>
          <a:bodyPr/>
          <a:lstStyle/>
          <a:p>
            <a:r>
              <a:rPr lang="en-US" b="1" smtClean="0">
                <a:solidFill>
                  <a:srgbClr val="0000FF"/>
                </a:solidFill>
              </a:rPr>
              <a:t>Recording the MB spectrum</a:t>
            </a:r>
          </a:p>
        </p:txBody>
      </p:sp>
      <p:sp>
        <p:nvSpPr>
          <p:cNvPr id="24579" name="Content Placeholder 2"/>
          <p:cNvSpPr>
            <a:spLocks noGrp="1"/>
          </p:cNvSpPr>
          <p:nvPr>
            <p:ph idx="1"/>
          </p:nvPr>
        </p:nvSpPr>
        <p:spPr/>
        <p:txBody>
          <a:bodyPr/>
          <a:lstStyle/>
          <a:p>
            <a:pPr algn="just"/>
            <a:r>
              <a:rPr lang="en-US" sz="2400" b="1" dirty="0" smtClean="0">
                <a:solidFill>
                  <a:schemeClr val="bg1"/>
                </a:solidFill>
              </a:rPr>
              <a:t>Usually the standard emitter is used as the source.</a:t>
            </a:r>
          </a:p>
          <a:p>
            <a:pPr algn="just"/>
            <a:r>
              <a:rPr lang="en-US" sz="2400" b="1" dirty="0" smtClean="0">
                <a:solidFill>
                  <a:schemeClr val="bg1"/>
                </a:solidFill>
              </a:rPr>
              <a:t>Sample under investigation is the absorber.</a:t>
            </a:r>
          </a:p>
          <a:p>
            <a:pPr algn="just"/>
            <a:r>
              <a:rPr lang="en-US" sz="2400" b="1" dirty="0" smtClean="0">
                <a:solidFill>
                  <a:schemeClr val="bg1"/>
                </a:solidFill>
              </a:rPr>
              <a:t>Both the sample and absorber are embedded on a crystal lattice to minimize  the recoil effect.</a:t>
            </a:r>
          </a:p>
          <a:p>
            <a:endParaRPr lang="en-US" sz="2400" dirty="0" smtClean="0">
              <a:solidFill>
                <a:schemeClr val="bg1"/>
              </a:solidFill>
            </a:endParaRPr>
          </a:p>
          <a:p>
            <a:endParaRPr lang="en-US" sz="2400" dirty="0" smtClean="0">
              <a:solidFill>
                <a:schemeClr val="bg1"/>
              </a:solidFill>
            </a:endParaRPr>
          </a:p>
        </p:txBody>
      </p:sp>
      <p:sp>
        <p:nvSpPr>
          <p:cNvPr id="4" name="Slide Number Placeholder 3"/>
          <p:cNvSpPr>
            <a:spLocks noGrp="1"/>
          </p:cNvSpPr>
          <p:nvPr>
            <p:ph type="sldNum" sz="quarter" idx="12"/>
          </p:nvPr>
        </p:nvSpPr>
        <p:spPr/>
        <p:txBody>
          <a:bodyPr/>
          <a:lstStyle/>
          <a:p>
            <a:pPr>
              <a:defRPr/>
            </a:pPr>
            <a:fld id="{CDC546B6-C13C-4A35-B39E-EB22FE493F44}"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0"/>
            <a:ext cx="8229600" cy="1143000"/>
          </a:xfrm>
        </p:spPr>
        <p:txBody>
          <a:bodyPr/>
          <a:lstStyle/>
          <a:p>
            <a:r>
              <a:rPr lang="en-US" b="1" smtClean="0">
                <a:solidFill>
                  <a:srgbClr val="0000FF"/>
                </a:solidFill>
              </a:rPr>
              <a:t>INSTRUMENTATION</a:t>
            </a:r>
          </a:p>
        </p:txBody>
      </p:sp>
      <p:pic>
        <p:nvPicPr>
          <p:cNvPr id="25603" name="Content Placeholder 3" descr="instru1.jpg"/>
          <p:cNvPicPr>
            <a:picLocks noGrp="1" noChangeAspect="1"/>
          </p:cNvPicPr>
          <p:nvPr>
            <p:ph idx="1"/>
          </p:nvPr>
        </p:nvPicPr>
        <p:blipFill>
          <a:blip r:embed="rId2" cstate="print"/>
          <a:srcRect/>
          <a:stretch>
            <a:fillRect/>
          </a:stretch>
        </p:blipFill>
        <p:spPr>
          <a:xfrm>
            <a:off x="609600" y="1066800"/>
            <a:ext cx="8077200" cy="5486400"/>
          </a:xfrm>
        </p:spPr>
      </p:pic>
      <p:sp>
        <p:nvSpPr>
          <p:cNvPr id="4" name="Slide Number Placeholder 3"/>
          <p:cNvSpPr>
            <a:spLocks noGrp="1"/>
          </p:cNvSpPr>
          <p:nvPr>
            <p:ph type="sldNum" sz="quarter" idx="12"/>
          </p:nvPr>
        </p:nvSpPr>
        <p:spPr/>
        <p:txBody>
          <a:bodyPr/>
          <a:lstStyle/>
          <a:p>
            <a:pPr>
              <a:defRPr/>
            </a:pPr>
            <a:fld id="{E635E13B-D62C-4A7D-AAB4-6E04B9CEAF03}"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6626" name="Title 1"/>
          <p:cNvSpPr>
            <a:spLocks noGrp="1"/>
          </p:cNvSpPr>
          <p:nvPr>
            <p:ph type="title"/>
          </p:nvPr>
        </p:nvSpPr>
        <p:spPr/>
        <p:txBody>
          <a:bodyPr/>
          <a:lstStyle/>
          <a:p>
            <a:endParaRPr lang="en-US" smtClean="0"/>
          </a:p>
        </p:txBody>
      </p:sp>
      <p:sp>
        <p:nvSpPr>
          <p:cNvPr id="26627" name="Content Placeholder 2"/>
          <p:cNvSpPr>
            <a:spLocks noGrp="1"/>
          </p:cNvSpPr>
          <p:nvPr>
            <p:ph idx="1"/>
          </p:nvPr>
        </p:nvSpPr>
        <p:spPr/>
        <p:txBody>
          <a:bodyPr/>
          <a:lstStyle/>
          <a:p>
            <a:pPr algn="just"/>
            <a:r>
              <a:rPr lang="en-US" sz="2400" b="1" dirty="0" smtClean="0">
                <a:solidFill>
                  <a:schemeClr val="bg1"/>
                </a:solidFill>
              </a:rPr>
              <a:t> Identical source and absorber material; maximum overlap occurs at zero Doppler velocity.</a:t>
            </a:r>
          </a:p>
          <a:p>
            <a:pPr algn="just"/>
            <a:r>
              <a:rPr lang="en-US" sz="2400" b="1" dirty="0" smtClean="0">
                <a:solidFill>
                  <a:schemeClr val="bg1"/>
                </a:solidFill>
              </a:rPr>
              <a:t> The source for </a:t>
            </a:r>
            <a:r>
              <a:rPr lang="en-US" sz="2400" b="1" baseline="30000" dirty="0" smtClean="0">
                <a:solidFill>
                  <a:schemeClr val="bg1"/>
                </a:solidFill>
              </a:rPr>
              <a:t>57</a:t>
            </a:r>
            <a:r>
              <a:rPr lang="en-US" sz="2400" b="1" dirty="0" smtClean="0">
                <a:solidFill>
                  <a:schemeClr val="bg1"/>
                </a:solidFill>
              </a:rPr>
              <a:t>Fe spectroscopy is commercially available </a:t>
            </a:r>
            <a:r>
              <a:rPr lang="en-US" sz="2400" b="1" baseline="30000" dirty="0" smtClean="0">
                <a:solidFill>
                  <a:schemeClr val="bg1"/>
                </a:solidFill>
              </a:rPr>
              <a:t>57</a:t>
            </a:r>
            <a:r>
              <a:rPr lang="en-US" sz="2400" b="1" dirty="0" smtClean="0">
                <a:solidFill>
                  <a:schemeClr val="bg1"/>
                </a:solidFill>
              </a:rPr>
              <a:t>Co/</a:t>
            </a:r>
            <a:r>
              <a:rPr lang="en-US" sz="2400" b="1" dirty="0" err="1" smtClean="0">
                <a:solidFill>
                  <a:schemeClr val="bg1"/>
                </a:solidFill>
              </a:rPr>
              <a:t>Rh</a:t>
            </a:r>
            <a:r>
              <a:rPr lang="en-US" sz="2400" b="1" dirty="0" smtClean="0">
                <a:solidFill>
                  <a:schemeClr val="bg1"/>
                </a:solidFill>
              </a:rPr>
              <a:t>, is mounted on the shaft of a </a:t>
            </a:r>
            <a:r>
              <a:rPr lang="en-US" sz="2400" b="1" i="1" dirty="0" smtClean="0">
                <a:solidFill>
                  <a:schemeClr val="bg1"/>
                </a:solidFill>
              </a:rPr>
              <a:t>vibrator</a:t>
            </a:r>
            <a:r>
              <a:rPr lang="en-US" sz="2400" b="1" dirty="0" smtClean="0">
                <a:solidFill>
                  <a:schemeClr val="bg1"/>
                </a:solidFill>
              </a:rPr>
              <a:t>. </a:t>
            </a:r>
          </a:p>
          <a:p>
            <a:pPr algn="just"/>
            <a:r>
              <a:rPr lang="en-US" sz="2400" b="1" dirty="0" smtClean="0">
                <a:solidFill>
                  <a:schemeClr val="bg1"/>
                </a:solidFill>
              </a:rPr>
              <a:t> source is generally kept at room temperature.</a:t>
            </a:r>
          </a:p>
          <a:p>
            <a:pPr algn="just"/>
            <a:r>
              <a:rPr lang="en-US" sz="2400" b="1" dirty="0" smtClean="0">
                <a:solidFill>
                  <a:schemeClr val="bg1"/>
                </a:solidFill>
              </a:rPr>
              <a:t> Absorber (sample under study) may be cooled down to liquid nitrogen or liquid helium temperatures in a cryostat, or for controlled heating in an oven. </a:t>
            </a:r>
          </a:p>
          <a:p>
            <a:endParaRPr lang="en-US" sz="2400" dirty="0" smtClean="0">
              <a:solidFill>
                <a:schemeClr val="bg1"/>
              </a:solidFill>
            </a:endParaRPr>
          </a:p>
        </p:txBody>
      </p:sp>
      <p:sp>
        <p:nvSpPr>
          <p:cNvPr id="4" name="Slide Number Placeholder 3"/>
          <p:cNvSpPr>
            <a:spLocks noGrp="1"/>
          </p:cNvSpPr>
          <p:nvPr>
            <p:ph type="sldNum" sz="quarter" idx="12"/>
          </p:nvPr>
        </p:nvSpPr>
        <p:spPr/>
        <p:txBody>
          <a:bodyPr/>
          <a:lstStyle/>
          <a:p>
            <a:pPr>
              <a:defRPr/>
            </a:pPr>
            <a:fld id="{FE5C83AF-3B4B-4E34-8C5C-286A6F2DAD1D}"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7650" name="Title 1"/>
          <p:cNvSpPr>
            <a:spLocks noGrp="1"/>
          </p:cNvSpPr>
          <p:nvPr>
            <p:ph type="title"/>
          </p:nvPr>
        </p:nvSpPr>
        <p:spPr/>
        <p:txBody>
          <a:bodyPr/>
          <a:lstStyle/>
          <a:p>
            <a:endParaRPr lang="en-US" smtClean="0"/>
          </a:p>
        </p:txBody>
      </p:sp>
      <p:sp>
        <p:nvSpPr>
          <p:cNvPr id="27651" name="Content Placeholder 2"/>
          <p:cNvSpPr>
            <a:spLocks noGrp="1"/>
          </p:cNvSpPr>
          <p:nvPr>
            <p:ph idx="1"/>
          </p:nvPr>
        </p:nvSpPr>
        <p:spPr/>
        <p:txBody>
          <a:bodyPr/>
          <a:lstStyle/>
          <a:p>
            <a:pPr algn="just"/>
            <a:r>
              <a:rPr lang="en-US" sz="2800" b="1" dirty="0" smtClean="0">
                <a:solidFill>
                  <a:schemeClr val="bg1"/>
                </a:solidFill>
              </a:rPr>
              <a:t> γ-rays are detected by a scintillation counter, gas proportional counter or a semi-conductor detector. </a:t>
            </a:r>
          </a:p>
          <a:p>
            <a:pPr algn="just"/>
            <a:r>
              <a:rPr lang="en-US" sz="2800" b="1" dirty="0" smtClean="0">
                <a:solidFill>
                  <a:schemeClr val="bg1"/>
                </a:solidFill>
              </a:rPr>
              <a:t>A </a:t>
            </a:r>
            <a:r>
              <a:rPr lang="en-US" sz="2800" b="1" i="1" dirty="0" smtClean="0">
                <a:solidFill>
                  <a:schemeClr val="bg1"/>
                </a:solidFill>
              </a:rPr>
              <a:t>constant frequency clock </a:t>
            </a:r>
            <a:r>
              <a:rPr lang="en-US" sz="2800" b="1" dirty="0" err="1" smtClean="0">
                <a:solidFill>
                  <a:schemeClr val="bg1"/>
                </a:solidFill>
              </a:rPr>
              <a:t>synchronises</a:t>
            </a:r>
            <a:r>
              <a:rPr lang="en-US" sz="2800" b="1" dirty="0" smtClean="0">
                <a:solidFill>
                  <a:schemeClr val="bg1"/>
                </a:solidFill>
              </a:rPr>
              <a:t> a voltage waveform which serves as a reference signal to the servo-amplifier controlling the electro-mechanical vibrator.</a:t>
            </a:r>
            <a:endParaRPr lang="en-US" sz="2800" dirty="0" smtClean="0">
              <a:solidFill>
                <a:schemeClr val="bg1"/>
              </a:solidFill>
            </a:endParaRPr>
          </a:p>
          <a:p>
            <a:endParaRPr lang="en-US" sz="2800" dirty="0" smtClean="0">
              <a:solidFill>
                <a:schemeClr val="bg1"/>
              </a:solidFill>
            </a:endParaRPr>
          </a:p>
        </p:txBody>
      </p:sp>
      <p:sp>
        <p:nvSpPr>
          <p:cNvPr id="4" name="Slide Number Placeholder 3"/>
          <p:cNvSpPr>
            <a:spLocks noGrp="1"/>
          </p:cNvSpPr>
          <p:nvPr>
            <p:ph type="sldNum" sz="quarter" idx="12"/>
          </p:nvPr>
        </p:nvSpPr>
        <p:spPr/>
        <p:txBody>
          <a:bodyPr/>
          <a:lstStyle/>
          <a:p>
            <a:pPr>
              <a:defRPr/>
            </a:pPr>
            <a:fld id="{979EF00C-E8CA-4F1E-B498-25D732EB5116}"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8674" name="Title 1"/>
          <p:cNvSpPr>
            <a:spLocks noGrp="1"/>
          </p:cNvSpPr>
          <p:nvPr>
            <p:ph type="title"/>
          </p:nvPr>
        </p:nvSpPr>
        <p:spPr/>
        <p:txBody>
          <a:bodyPr/>
          <a:lstStyle/>
          <a:p>
            <a:endParaRPr lang="en-US" smtClean="0"/>
          </a:p>
        </p:txBody>
      </p:sp>
      <p:sp>
        <p:nvSpPr>
          <p:cNvPr id="28675" name="Content Placeholder 2"/>
          <p:cNvSpPr>
            <a:spLocks noGrp="1"/>
          </p:cNvSpPr>
          <p:nvPr>
            <p:ph idx="1"/>
          </p:nvPr>
        </p:nvSpPr>
        <p:spPr/>
        <p:txBody>
          <a:bodyPr/>
          <a:lstStyle/>
          <a:p>
            <a:pPr algn="just"/>
            <a:r>
              <a:rPr lang="en-US" sz="2400" b="1" dirty="0" smtClean="0">
                <a:solidFill>
                  <a:schemeClr val="bg1"/>
                </a:solidFill>
              </a:rPr>
              <a:t>The difference between the monitored signal and the reference signal is amplified and drives the vibrator at the same frequency (typically 50 s</a:t>
            </a:r>
            <a:r>
              <a:rPr lang="en-US" sz="2400" b="1" baseline="30000" dirty="0" smtClean="0">
                <a:solidFill>
                  <a:schemeClr val="bg1"/>
                </a:solidFill>
              </a:rPr>
              <a:t>-1</a:t>
            </a:r>
            <a:r>
              <a:rPr lang="en-US" sz="2400" b="1" dirty="0" smtClean="0">
                <a:solidFill>
                  <a:schemeClr val="bg1"/>
                </a:solidFill>
              </a:rPr>
              <a:t>)</a:t>
            </a:r>
            <a:r>
              <a:rPr lang="en-US" sz="2400" b="1" baseline="30000" dirty="0" smtClean="0">
                <a:solidFill>
                  <a:schemeClr val="bg1"/>
                </a:solidFill>
              </a:rPr>
              <a:t> </a:t>
            </a:r>
            <a:r>
              <a:rPr lang="en-US" sz="2400" b="1" dirty="0" smtClean="0">
                <a:solidFill>
                  <a:schemeClr val="bg1"/>
                </a:solidFill>
              </a:rPr>
              <a:t>as the channel address advance.</a:t>
            </a:r>
          </a:p>
          <a:p>
            <a:pPr algn="just"/>
            <a:r>
              <a:rPr lang="en-US" sz="2400" b="1" dirty="0" smtClean="0">
                <a:solidFill>
                  <a:schemeClr val="bg1"/>
                </a:solidFill>
              </a:rPr>
              <a:t> Each channel corresponds to a certain relative velocity and is held open for a fixed time interval depending on the frequency and number of channels used. </a:t>
            </a:r>
          </a:p>
        </p:txBody>
      </p:sp>
      <p:sp>
        <p:nvSpPr>
          <p:cNvPr id="4" name="Slide Number Placeholder 3"/>
          <p:cNvSpPr>
            <a:spLocks noGrp="1"/>
          </p:cNvSpPr>
          <p:nvPr>
            <p:ph type="sldNum" sz="quarter" idx="12"/>
          </p:nvPr>
        </p:nvSpPr>
        <p:spPr/>
        <p:txBody>
          <a:bodyPr/>
          <a:lstStyle/>
          <a:p>
            <a:pPr>
              <a:defRPr/>
            </a:pPr>
            <a:fld id="{36E2026C-1D6B-4415-9D1E-445C078527B4}"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9698" name="Title 1"/>
          <p:cNvSpPr>
            <a:spLocks noGrp="1"/>
          </p:cNvSpPr>
          <p:nvPr>
            <p:ph type="title"/>
          </p:nvPr>
        </p:nvSpPr>
        <p:spPr/>
        <p:txBody>
          <a:bodyPr/>
          <a:lstStyle/>
          <a:p>
            <a:endParaRPr lang="en-US" smtClean="0"/>
          </a:p>
        </p:txBody>
      </p:sp>
      <p:sp>
        <p:nvSpPr>
          <p:cNvPr id="29699" name="Content Placeholder 2"/>
          <p:cNvSpPr>
            <a:spLocks noGrp="1"/>
          </p:cNvSpPr>
          <p:nvPr>
            <p:ph idx="1"/>
          </p:nvPr>
        </p:nvSpPr>
        <p:spPr/>
        <p:txBody>
          <a:bodyPr/>
          <a:lstStyle/>
          <a:p>
            <a:pPr algn="just"/>
            <a:r>
              <a:rPr lang="en-US" sz="2400" b="1" dirty="0" smtClean="0">
                <a:solidFill>
                  <a:schemeClr val="bg1"/>
                </a:solidFill>
              </a:rPr>
              <a:t>The incoming γ-counts are collected in their corresponding channels during the sequential accessing e.g. 50 times per second, until satisfactory resolution is reached.</a:t>
            </a:r>
            <a:endParaRPr lang="en-US" sz="2400" dirty="0" smtClean="0">
              <a:solidFill>
                <a:schemeClr val="bg1"/>
              </a:solidFill>
            </a:endParaRPr>
          </a:p>
          <a:p>
            <a:pPr algn="just" fontAlgn="t"/>
            <a:r>
              <a:rPr lang="en-US" sz="2400" b="1" dirty="0" smtClean="0">
                <a:solidFill>
                  <a:schemeClr val="bg1"/>
                </a:solidFill>
              </a:rPr>
              <a:t>The cryostat can be furnished with a super-conducting solenoid for measuring the sample in an applied magnetic field. </a:t>
            </a:r>
          </a:p>
          <a:p>
            <a:pPr algn="just" fontAlgn="t"/>
            <a:r>
              <a:rPr lang="en-US" sz="2400" b="1" dirty="0" smtClean="0">
                <a:solidFill>
                  <a:schemeClr val="bg1"/>
                </a:solidFill>
              </a:rPr>
              <a:t>It is also possible to mount a pressure cell inside the cryostat for studying the sample properties under pressure. </a:t>
            </a:r>
          </a:p>
          <a:p>
            <a:endParaRPr lang="en-US" sz="2400" dirty="0" smtClean="0">
              <a:solidFill>
                <a:schemeClr val="bg1"/>
              </a:solidFill>
            </a:endParaRPr>
          </a:p>
        </p:txBody>
      </p:sp>
      <p:sp>
        <p:nvSpPr>
          <p:cNvPr id="4" name="Slide Number Placeholder 3"/>
          <p:cNvSpPr>
            <a:spLocks noGrp="1"/>
          </p:cNvSpPr>
          <p:nvPr>
            <p:ph type="sldNum" sz="quarter" idx="12"/>
          </p:nvPr>
        </p:nvSpPr>
        <p:spPr/>
        <p:txBody>
          <a:bodyPr/>
          <a:lstStyle/>
          <a:p>
            <a:pPr>
              <a:defRPr/>
            </a:pPr>
            <a:fld id="{6203890F-635C-47E7-A7EE-2A9CD3C67390}"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0722" name="Title 1"/>
          <p:cNvSpPr>
            <a:spLocks noGrp="1"/>
          </p:cNvSpPr>
          <p:nvPr>
            <p:ph type="title"/>
          </p:nvPr>
        </p:nvSpPr>
        <p:spPr/>
        <p:txBody>
          <a:bodyPr/>
          <a:lstStyle/>
          <a:p>
            <a:r>
              <a:rPr lang="en-US" sz="2800" b="1" smtClean="0">
                <a:solidFill>
                  <a:srgbClr val="0000FF"/>
                </a:solidFill>
              </a:rPr>
              <a:t>ISOMER SHIFT  /  CENTRE SHIFT / CHEMICAL SHIFT</a:t>
            </a:r>
          </a:p>
        </p:txBody>
      </p:sp>
      <p:sp>
        <p:nvSpPr>
          <p:cNvPr id="30723" name="Content Placeholder 2"/>
          <p:cNvSpPr>
            <a:spLocks noGrp="1"/>
          </p:cNvSpPr>
          <p:nvPr>
            <p:ph idx="1"/>
          </p:nvPr>
        </p:nvSpPr>
        <p:spPr/>
        <p:txBody>
          <a:bodyPr/>
          <a:lstStyle/>
          <a:p>
            <a:pPr algn="just"/>
            <a:r>
              <a:rPr lang="en-US" sz="2400" b="1" dirty="0" smtClean="0">
                <a:solidFill>
                  <a:schemeClr val="bg1"/>
                </a:solidFill>
              </a:rPr>
              <a:t>The E</a:t>
            </a:r>
            <a:r>
              <a:rPr lang="en-US" sz="2400" b="1" baseline="-25000" dirty="0" smtClean="0">
                <a:solidFill>
                  <a:schemeClr val="bg1"/>
                </a:solidFill>
              </a:rPr>
              <a:t>t</a:t>
            </a:r>
            <a:r>
              <a:rPr lang="en-US" sz="2400" b="1" dirty="0" smtClean="0">
                <a:solidFill>
                  <a:schemeClr val="bg1"/>
                </a:solidFill>
              </a:rPr>
              <a:t> value is affected by the interaction between the nucleus and the e</a:t>
            </a:r>
            <a:r>
              <a:rPr lang="en-US" sz="2400" b="1" baseline="30000" dirty="0" smtClean="0">
                <a:solidFill>
                  <a:schemeClr val="bg1"/>
                </a:solidFill>
              </a:rPr>
              <a:t>-</a:t>
            </a:r>
            <a:r>
              <a:rPr lang="en-US" sz="2400" b="1" dirty="0" smtClean="0">
                <a:solidFill>
                  <a:schemeClr val="bg1"/>
                </a:solidFill>
              </a:rPr>
              <a:t>s present around it.</a:t>
            </a:r>
          </a:p>
          <a:p>
            <a:pPr algn="just"/>
            <a:r>
              <a:rPr lang="en-US" sz="2400" b="1" dirty="0" smtClean="0">
                <a:solidFill>
                  <a:schemeClr val="bg1"/>
                </a:solidFill>
              </a:rPr>
              <a:t>This arises because of the different sizes of nucleus in ground and excited states.</a:t>
            </a:r>
          </a:p>
          <a:p>
            <a:pPr algn="just"/>
            <a:r>
              <a:rPr lang="en-US" sz="2400" b="1" dirty="0" smtClean="0">
                <a:solidFill>
                  <a:schemeClr val="bg1"/>
                </a:solidFill>
              </a:rPr>
              <a:t>The change in nuclear radius when going from </a:t>
            </a:r>
            <a:r>
              <a:rPr lang="en-US" sz="2400" b="1" dirty="0" err="1" smtClean="0">
                <a:solidFill>
                  <a:schemeClr val="bg1"/>
                </a:solidFill>
              </a:rPr>
              <a:t>g.s</a:t>
            </a:r>
            <a:r>
              <a:rPr lang="en-US" sz="2400" b="1" dirty="0" smtClean="0">
                <a:solidFill>
                  <a:schemeClr val="bg1"/>
                </a:solidFill>
              </a:rPr>
              <a:t> to </a:t>
            </a:r>
            <a:r>
              <a:rPr lang="en-US" sz="2400" b="1" dirty="0" err="1" smtClean="0">
                <a:solidFill>
                  <a:schemeClr val="bg1"/>
                </a:solidFill>
              </a:rPr>
              <a:t>e.s</a:t>
            </a:r>
            <a:r>
              <a:rPr lang="en-US" sz="2400" b="1" dirty="0" smtClean="0">
                <a:solidFill>
                  <a:schemeClr val="bg1"/>
                </a:solidFill>
              </a:rPr>
              <a:t> is </a:t>
            </a:r>
            <a:r>
              <a:rPr lang="el-GR" sz="2400" b="1" dirty="0" smtClean="0">
                <a:solidFill>
                  <a:schemeClr val="bg1"/>
                </a:solidFill>
              </a:rPr>
              <a:t>Δ</a:t>
            </a:r>
            <a:r>
              <a:rPr lang="en-US" sz="2400" b="1" dirty="0" smtClean="0">
                <a:solidFill>
                  <a:schemeClr val="bg1"/>
                </a:solidFill>
              </a:rPr>
              <a:t>R</a:t>
            </a:r>
          </a:p>
          <a:p>
            <a:pPr algn="just"/>
            <a:r>
              <a:rPr lang="en-US" sz="2400" b="1" dirty="0" smtClean="0">
                <a:solidFill>
                  <a:schemeClr val="bg1"/>
                </a:solidFill>
              </a:rPr>
              <a:t>Z is the atomic number</a:t>
            </a:r>
          </a:p>
        </p:txBody>
      </p:sp>
      <p:sp>
        <p:nvSpPr>
          <p:cNvPr id="4" name="Slide Number Placeholder 3"/>
          <p:cNvSpPr>
            <a:spLocks noGrp="1"/>
          </p:cNvSpPr>
          <p:nvPr>
            <p:ph type="sldNum" sz="quarter" idx="12"/>
          </p:nvPr>
        </p:nvSpPr>
        <p:spPr/>
        <p:txBody>
          <a:bodyPr/>
          <a:lstStyle/>
          <a:p>
            <a:pPr>
              <a:defRPr/>
            </a:pPr>
            <a:fld id="{F93A4671-7AC1-45EB-81FF-150027824F46}" type="slidenum">
              <a:rPr lang="en-US" smtClean="0"/>
              <a:pPr>
                <a:defRPr/>
              </a:pPr>
              <a:t>29</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smtClean="0"/>
          </a:p>
        </p:txBody>
      </p:sp>
      <p:pic>
        <p:nvPicPr>
          <p:cNvPr id="4" name="Content Placeholder 3" descr="Fig4: Simple Mössbauer spectrum from identical source and absorber"/>
          <p:cNvPicPr>
            <a:picLocks noGrp="1"/>
          </p:cNvPicPr>
          <p:nvPr>
            <p:ph idx="1"/>
          </p:nvPr>
        </p:nvPicPr>
        <p:blipFill>
          <a:blip r:embed="rId2" cstate="print"/>
          <a:srcRect/>
          <a:stretch>
            <a:fillRect/>
          </a:stretch>
        </p:blipFill>
        <p:spPr>
          <a:xfrm>
            <a:off x="533400" y="914400"/>
            <a:ext cx="8001000" cy="5410200"/>
          </a:xfrm>
          <a:ln w="228600" cap="sq" cmpd="thickThin">
            <a:solidFill>
              <a:srgbClr val="000000"/>
            </a:solidFill>
          </a:ln>
          <a:effectLst>
            <a:innerShdw blurRad="76200">
              <a:srgbClr val="000000"/>
            </a:innerShdw>
          </a:effectLst>
        </p:spPr>
      </p:pic>
      <p:sp>
        <p:nvSpPr>
          <p:cNvPr id="5" name="Slide Number Placeholder 4"/>
          <p:cNvSpPr>
            <a:spLocks noGrp="1"/>
          </p:cNvSpPr>
          <p:nvPr>
            <p:ph type="sldNum" sz="quarter" idx="12"/>
          </p:nvPr>
        </p:nvSpPr>
        <p:spPr/>
        <p:txBody>
          <a:bodyPr/>
          <a:lstStyle/>
          <a:p>
            <a:pPr>
              <a:defRPr/>
            </a:pPr>
            <a:fld id="{320800AC-B211-42AF-9016-21E5712D3986}" type="slidenum">
              <a:rPr lang="en-US" smtClean="0"/>
              <a:pPr>
                <a:defRPr/>
              </a:pPr>
              <a:t>3</a:t>
            </a:fld>
            <a:endParaRPr lang="en-US"/>
          </a:p>
        </p:txBody>
      </p:sp>
      <p:sp>
        <p:nvSpPr>
          <p:cNvPr id="6" name="Footer Placeholder 5"/>
          <p:cNvSpPr>
            <a:spLocks noGrp="1"/>
          </p:cNvSpPr>
          <p:nvPr>
            <p:ph type="ftr" sz="quarter" idx="11"/>
          </p:nvPr>
        </p:nvSpPr>
        <p:spPr/>
        <p:txBody>
          <a:bodyPr/>
          <a:lstStyle/>
          <a:p>
            <a:pPr>
              <a:defRPr/>
            </a:pPr>
            <a:r>
              <a:rPr lang="en-US" smtClean="0"/>
              <a:t>Dr.A. Simi</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1746" name="Title 1"/>
          <p:cNvSpPr>
            <a:spLocks noGrp="1"/>
          </p:cNvSpPr>
          <p:nvPr>
            <p:ph type="title"/>
          </p:nvPr>
        </p:nvSpPr>
        <p:spPr>
          <a:xfrm>
            <a:off x="457200" y="-76200"/>
            <a:ext cx="8229600" cy="1143000"/>
          </a:xfrm>
        </p:spPr>
        <p:txBody>
          <a:bodyPr/>
          <a:lstStyle/>
          <a:p>
            <a:r>
              <a:rPr lang="en-US" sz="4800" b="1" dirty="0" smtClean="0">
                <a:solidFill>
                  <a:srgbClr val="0000FF"/>
                </a:solidFill>
              </a:rPr>
              <a:t>Isomer shift</a:t>
            </a:r>
          </a:p>
        </p:txBody>
      </p:sp>
      <p:sp>
        <p:nvSpPr>
          <p:cNvPr id="31747" name="Content Placeholder 2"/>
          <p:cNvSpPr>
            <a:spLocks noGrp="1"/>
          </p:cNvSpPr>
          <p:nvPr>
            <p:ph idx="1"/>
          </p:nvPr>
        </p:nvSpPr>
        <p:spPr>
          <a:xfrm>
            <a:off x="457200" y="1036637"/>
            <a:ext cx="8229600" cy="4525963"/>
          </a:xfrm>
        </p:spPr>
        <p:txBody>
          <a:bodyPr/>
          <a:lstStyle/>
          <a:p>
            <a:r>
              <a:rPr lang="en-US" sz="2400" b="1" dirty="0" smtClean="0">
                <a:solidFill>
                  <a:schemeClr val="bg1"/>
                </a:solidFill>
              </a:rPr>
              <a:t>The change in electrostatic energy on decay is given by (chemical shift / Isomer shift)</a:t>
            </a:r>
          </a:p>
          <a:p>
            <a:pPr>
              <a:buFont typeface="Arial" charset="0"/>
              <a:buNone/>
            </a:pPr>
            <a:r>
              <a:rPr lang="en-US" sz="2400" b="1" dirty="0" smtClean="0">
                <a:solidFill>
                  <a:schemeClr val="bg1"/>
                </a:solidFill>
              </a:rPr>
              <a:t>	</a:t>
            </a:r>
            <a:r>
              <a:rPr lang="el-GR" sz="2400" b="1" dirty="0" smtClean="0">
                <a:solidFill>
                  <a:schemeClr val="bg1"/>
                </a:solidFill>
              </a:rPr>
              <a:t>δ</a:t>
            </a:r>
            <a:r>
              <a:rPr lang="en-US" sz="2400" b="1" dirty="0" smtClean="0">
                <a:solidFill>
                  <a:schemeClr val="bg1"/>
                </a:solidFill>
              </a:rPr>
              <a:t>= (</a:t>
            </a:r>
            <a:r>
              <a:rPr lang="el-GR" sz="2400" b="1" dirty="0" smtClean="0">
                <a:solidFill>
                  <a:schemeClr val="bg1"/>
                </a:solidFill>
              </a:rPr>
              <a:t>ε</a:t>
            </a:r>
            <a:r>
              <a:rPr lang="en-US" sz="2400" b="1" baseline="-25000" dirty="0" smtClean="0">
                <a:solidFill>
                  <a:schemeClr val="bg1"/>
                </a:solidFill>
              </a:rPr>
              <a:t>0</a:t>
            </a:r>
            <a:r>
              <a:rPr lang="en-US" sz="2400" b="1" dirty="0" smtClean="0">
                <a:solidFill>
                  <a:schemeClr val="bg1"/>
                </a:solidFill>
              </a:rPr>
              <a:t>/5) (Ze</a:t>
            </a:r>
            <a:r>
              <a:rPr lang="en-US" sz="2400" b="1" baseline="30000" dirty="0" smtClean="0">
                <a:solidFill>
                  <a:schemeClr val="bg1"/>
                </a:solidFill>
              </a:rPr>
              <a:t>2</a:t>
            </a:r>
            <a:r>
              <a:rPr lang="en-US" sz="2400" b="1" dirty="0" smtClean="0">
                <a:solidFill>
                  <a:schemeClr val="bg1"/>
                </a:solidFill>
              </a:rPr>
              <a:t>R</a:t>
            </a:r>
            <a:r>
              <a:rPr lang="en-US" sz="2400" b="1" baseline="30000" dirty="0" smtClean="0">
                <a:solidFill>
                  <a:schemeClr val="bg1"/>
                </a:solidFill>
              </a:rPr>
              <a:t>2</a:t>
            </a:r>
            <a:r>
              <a:rPr lang="en-US" sz="2400" b="1" dirty="0" smtClean="0">
                <a:solidFill>
                  <a:schemeClr val="bg1"/>
                </a:solidFill>
              </a:rPr>
              <a:t>)(</a:t>
            </a:r>
            <a:r>
              <a:rPr lang="el-GR" sz="2400" b="1" dirty="0" smtClean="0">
                <a:solidFill>
                  <a:schemeClr val="bg1"/>
                </a:solidFill>
              </a:rPr>
              <a:t>Δ</a:t>
            </a:r>
            <a:r>
              <a:rPr lang="en-US" sz="2400" b="1" dirty="0" smtClean="0">
                <a:solidFill>
                  <a:schemeClr val="bg1"/>
                </a:solidFill>
              </a:rPr>
              <a:t> R/R)[|</a:t>
            </a:r>
            <a:r>
              <a:rPr lang="el-GR" sz="2400" b="1" dirty="0" smtClean="0">
                <a:solidFill>
                  <a:schemeClr val="bg1"/>
                </a:solidFill>
              </a:rPr>
              <a:t>ψ</a:t>
            </a:r>
            <a:r>
              <a:rPr lang="en-US" sz="2400" b="1" baseline="-25000" dirty="0" smtClean="0">
                <a:solidFill>
                  <a:schemeClr val="bg1"/>
                </a:solidFill>
              </a:rPr>
              <a:t>s</a:t>
            </a:r>
            <a:r>
              <a:rPr lang="en-US" sz="2400" b="1" dirty="0" smtClean="0">
                <a:solidFill>
                  <a:schemeClr val="bg1"/>
                </a:solidFill>
              </a:rPr>
              <a:t>(abs)|</a:t>
            </a:r>
            <a:r>
              <a:rPr lang="en-US" sz="2400" b="1" baseline="30000" dirty="0" smtClean="0">
                <a:solidFill>
                  <a:schemeClr val="bg1"/>
                </a:solidFill>
              </a:rPr>
              <a:t>2</a:t>
            </a:r>
            <a:r>
              <a:rPr lang="en-US" sz="2400" b="1" dirty="0" smtClean="0">
                <a:solidFill>
                  <a:schemeClr val="bg1"/>
                </a:solidFill>
              </a:rPr>
              <a:t>-|</a:t>
            </a:r>
            <a:r>
              <a:rPr lang="el-GR" sz="2400" b="1" dirty="0" smtClean="0">
                <a:solidFill>
                  <a:schemeClr val="bg1"/>
                </a:solidFill>
              </a:rPr>
              <a:t>ψ</a:t>
            </a:r>
            <a:r>
              <a:rPr lang="en-US" sz="2400" b="1" baseline="-25000" dirty="0" smtClean="0">
                <a:solidFill>
                  <a:schemeClr val="bg1"/>
                </a:solidFill>
              </a:rPr>
              <a:t>s</a:t>
            </a:r>
            <a:r>
              <a:rPr lang="en-US" sz="2400" b="1" dirty="0" smtClean="0">
                <a:solidFill>
                  <a:schemeClr val="bg1"/>
                </a:solidFill>
              </a:rPr>
              <a:t>(source)|</a:t>
            </a:r>
            <a:r>
              <a:rPr lang="en-US" sz="2400" b="1" baseline="30000" dirty="0" smtClean="0">
                <a:solidFill>
                  <a:schemeClr val="bg1"/>
                </a:solidFill>
              </a:rPr>
              <a:t>2</a:t>
            </a:r>
            <a:r>
              <a:rPr lang="en-US" sz="2400" b="1" dirty="0" smtClean="0">
                <a:solidFill>
                  <a:schemeClr val="bg1"/>
                </a:solidFill>
              </a:rPr>
              <a:t>]</a:t>
            </a:r>
          </a:p>
          <a:p>
            <a:pPr>
              <a:buFont typeface="Arial" charset="0"/>
              <a:buNone/>
            </a:pPr>
            <a:r>
              <a:rPr lang="en-US" sz="2400" b="1" dirty="0" smtClean="0">
                <a:solidFill>
                  <a:schemeClr val="bg1"/>
                </a:solidFill>
              </a:rPr>
              <a:t> where </a:t>
            </a:r>
          </a:p>
          <a:p>
            <a:pPr>
              <a:buFont typeface="Arial" charset="0"/>
              <a:buNone/>
            </a:pPr>
            <a:r>
              <a:rPr lang="en-US" sz="2400" b="1" dirty="0" smtClean="0">
                <a:solidFill>
                  <a:schemeClr val="bg1"/>
                </a:solidFill>
              </a:rPr>
              <a:t>		</a:t>
            </a:r>
            <a:r>
              <a:rPr lang="el-GR" sz="2400" b="1" dirty="0" smtClean="0">
                <a:solidFill>
                  <a:schemeClr val="bg1"/>
                </a:solidFill>
              </a:rPr>
              <a:t>ε</a:t>
            </a:r>
            <a:r>
              <a:rPr lang="el-GR" sz="2400" b="1" baseline="-25000" dirty="0" smtClean="0">
                <a:solidFill>
                  <a:schemeClr val="bg1"/>
                </a:solidFill>
              </a:rPr>
              <a:t>0</a:t>
            </a:r>
            <a:r>
              <a:rPr lang="en-US" sz="2400" b="1" dirty="0" smtClean="0">
                <a:solidFill>
                  <a:schemeClr val="bg1"/>
                </a:solidFill>
              </a:rPr>
              <a:t> 		– Permittivity of free space</a:t>
            </a:r>
          </a:p>
          <a:p>
            <a:pPr>
              <a:buFont typeface="Arial" charset="0"/>
              <a:buNone/>
            </a:pPr>
            <a:r>
              <a:rPr lang="en-US" sz="2400" b="1" dirty="0" smtClean="0">
                <a:solidFill>
                  <a:schemeClr val="bg1"/>
                </a:solidFill>
              </a:rPr>
              <a:t>		Z		- atomic number of the nucleus</a:t>
            </a:r>
          </a:p>
          <a:p>
            <a:pPr>
              <a:buFont typeface="Arial" charset="0"/>
              <a:buNone/>
            </a:pPr>
            <a:r>
              <a:rPr lang="en-US" sz="2400" b="1" dirty="0" smtClean="0">
                <a:solidFill>
                  <a:schemeClr val="bg1"/>
                </a:solidFill>
              </a:rPr>
              <a:t>		e		- electronic charge</a:t>
            </a:r>
          </a:p>
          <a:p>
            <a:pPr>
              <a:buFont typeface="Arial" charset="0"/>
              <a:buNone/>
            </a:pPr>
            <a:r>
              <a:rPr lang="en-US" sz="2400" b="1" dirty="0" smtClean="0">
                <a:solidFill>
                  <a:schemeClr val="bg1"/>
                </a:solidFill>
              </a:rPr>
              <a:t>		</a:t>
            </a:r>
            <a:r>
              <a:rPr lang="el-GR" sz="2400" b="1" dirty="0" smtClean="0">
                <a:solidFill>
                  <a:schemeClr val="bg1"/>
                </a:solidFill>
              </a:rPr>
              <a:t>ψ</a:t>
            </a:r>
            <a:r>
              <a:rPr lang="en-US" sz="2400" b="1" baseline="-25000" dirty="0" smtClean="0">
                <a:solidFill>
                  <a:schemeClr val="bg1"/>
                </a:solidFill>
              </a:rPr>
              <a:t>s</a:t>
            </a:r>
            <a:r>
              <a:rPr lang="en-US" sz="2400" b="1" dirty="0" smtClean="0">
                <a:solidFill>
                  <a:schemeClr val="bg1"/>
                </a:solidFill>
              </a:rPr>
              <a:t>(abs)	- s orbital wave function of absorber</a:t>
            </a:r>
            <a:r>
              <a:rPr lang="el-GR" sz="2400" b="1" dirty="0" smtClean="0">
                <a:solidFill>
                  <a:schemeClr val="bg1"/>
                </a:solidFill>
              </a:rPr>
              <a:t> </a:t>
            </a:r>
            <a:endParaRPr lang="en-US" sz="2400" b="1" dirty="0" smtClean="0">
              <a:solidFill>
                <a:schemeClr val="bg1"/>
              </a:solidFill>
            </a:endParaRPr>
          </a:p>
          <a:p>
            <a:pPr>
              <a:buFont typeface="Arial" charset="0"/>
              <a:buNone/>
            </a:pPr>
            <a:r>
              <a:rPr lang="en-US" sz="2400" b="1" dirty="0" smtClean="0">
                <a:solidFill>
                  <a:schemeClr val="bg1"/>
                </a:solidFill>
              </a:rPr>
              <a:t>		</a:t>
            </a:r>
            <a:r>
              <a:rPr lang="el-GR" sz="2400" b="1" dirty="0" smtClean="0">
                <a:solidFill>
                  <a:schemeClr val="bg1"/>
                </a:solidFill>
              </a:rPr>
              <a:t>ψ</a:t>
            </a:r>
            <a:r>
              <a:rPr lang="en-US" sz="2400" b="1" baseline="-25000" dirty="0" smtClean="0">
                <a:solidFill>
                  <a:schemeClr val="bg1"/>
                </a:solidFill>
              </a:rPr>
              <a:t>s</a:t>
            </a:r>
            <a:r>
              <a:rPr lang="en-US" sz="2400" b="1" dirty="0" smtClean="0">
                <a:solidFill>
                  <a:schemeClr val="bg1"/>
                </a:solidFill>
              </a:rPr>
              <a:t>(source)	- s orbital wave function of source</a:t>
            </a:r>
          </a:p>
        </p:txBody>
      </p:sp>
      <p:sp>
        <p:nvSpPr>
          <p:cNvPr id="4" name="Slide Number Placeholder 3"/>
          <p:cNvSpPr>
            <a:spLocks noGrp="1"/>
          </p:cNvSpPr>
          <p:nvPr>
            <p:ph type="sldNum" sz="quarter" idx="12"/>
          </p:nvPr>
        </p:nvSpPr>
        <p:spPr/>
        <p:txBody>
          <a:bodyPr/>
          <a:lstStyle/>
          <a:p>
            <a:pPr>
              <a:defRPr/>
            </a:pPr>
            <a:fld id="{9BBB991F-1ED3-4B52-BD6A-1620B289E7CF}"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smtClean="0"/>
          </a:p>
        </p:txBody>
      </p:sp>
      <p:pic>
        <p:nvPicPr>
          <p:cNvPr id="4" name="Content Placeholder 3" descr="isomershift1.jpg"/>
          <p:cNvPicPr>
            <a:picLocks noGrp="1" noChangeAspect="1"/>
          </p:cNvPicPr>
          <p:nvPr>
            <p:ph idx="1"/>
          </p:nvPr>
        </p:nvPicPr>
        <p:blipFill>
          <a:blip r:embed="rId2" cstate="print"/>
          <a:stretch>
            <a:fillRect/>
          </a:stretch>
        </p:blipFill>
        <p:spPr>
          <a:xfrm>
            <a:off x="310091" y="381000"/>
            <a:ext cx="8529109" cy="6096000"/>
          </a:xfrm>
          <a:ln w="228600" cap="sq" cmpd="thickThin">
            <a:solidFill>
              <a:srgbClr val="000000"/>
            </a:solidFill>
          </a:ln>
          <a:effectLst>
            <a:innerShdw blurRad="76200">
              <a:srgbClr val="000000"/>
            </a:innerShdw>
          </a:effectLst>
        </p:spPr>
      </p:pic>
      <p:sp>
        <p:nvSpPr>
          <p:cNvPr id="5" name="Slide Number Placeholder 4"/>
          <p:cNvSpPr>
            <a:spLocks noGrp="1"/>
          </p:cNvSpPr>
          <p:nvPr>
            <p:ph type="sldNum" sz="quarter" idx="12"/>
          </p:nvPr>
        </p:nvSpPr>
        <p:spPr/>
        <p:txBody>
          <a:bodyPr/>
          <a:lstStyle/>
          <a:p>
            <a:pPr>
              <a:defRPr/>
            </a:pPr>
            <a:fld id="{A56FA5B5-EF22-4FE9-AB30-D56731901693}" type="slidenum">
              <a:rPr lang="en-US" smtClean="0"/>
              <a:pPr>
                <a:defRPr/>
              </a:pPr>
              <a:t>31</a:t>
            </a:fld>
            <a:endParaRPr lang="en-US"/>
          </a:p>
        </p:txBody>
      </p:sp>
      <p:sp>
        <p:nvSpPr>
          <p:cNvPr id="6" name="Footer Placeholder 5"/>
          <p:cNvSpPr>
            <a:spLocks noGrp="1"/>
          </p:cNvSpPr>
          <p:nvPr>
            <p:ph type="ftr" sz="quarter" idx="11"/>
          </p:nvPr>
        </p:nvSpPr>
        <p:spPr/>
        <p:txBody>
          <a:bodyPr/>
          <a:lstStyle/>
          <a:p>
            <a:pPr>
              <a:defRPr/>
            </a:pPr>
            <a:r>
              <a:rPr lang="en-US" smtClean="0"/>
              <a:t>Dr.A. Simi</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3794" name="Title 1"/>
          <p:cNvSpPr>
            <a:spLocks noGrp="1"/>
          </p:cNvSpPr>
          <p:nvPr>
            <p:ph type="title"/>
          </p:nvPr>
        </p:nvSpPr>
        <p:spPr/>
        <p:txBody>
          <a:bodyPr/>
          <a:lstStyle/>
          <a:p>
            <a:endParaRPr lang="en-US" smtClean="0"/>
          </a:p>
        </p:txBody>
      </p:sp>
      <p:sp>
        <p:nvSpPr>
          <p:cNvPr id="33795" name="Content Placeholder 2"/>
          <p:cNvSpPr>
            <a:spLocks noGrp="1"/>
          </p:cNvSpPr>
          <p:nvPr>
            <p:ph idx="1"/>
          </p:nvPr>
        </p:nvSpPr>
        <p:spPr/>
        <p:txBody>
          <a:bodyPr/>
          <a:lstStyle/>
          <a:p>
            <a:pPr algn="just"/>
            <a:r>
              <a:rPr lang="en-US" sz="2400" b="1" dirty="0" smtClean="0">
                <a:solidFill>
                  <a:schemeClr val="bg1"/>
                </a:solidFill>
              </a:rPr>
              <a:t>Since s electron wave functions have their maxima at the nucleus, s electron density affects the isomer shift to a great extent.</a:t>
            </a:r>
          </a:p>
          <a:p>
            <a:pPr algn="just"/>
            <a:r>
              <a:rPr lang="en-US" sz="2400" b="1" dirty="0" smtClean="0">
                <a:solidFill>
                  <a:schemeClr val="bg1"/>
                </a:solidFill>
              </a:rPr>
              <a:t>But changes in p &amp; d orbital occupancies affect the s electron through screening hence have a smaller effect on isomer shift.</a:t>
            </a:r>
          </a:p>
          <a:p>
            <a:pPr algn="just"/>
            <a:r>
              <a:rPr lang="en-US" sz="2400" b="1" dirty="0" smtClean="0">
                <a:solidFill>
                  <a:schemeClr val="bg1"/>
                </a:solidFill>
              </a:rPr>
              <a:t>When </a:t>
            </a:r>
            <a:r>
              <a:rPr lang="el-GR" sz="2400" b="1" dirty="0" smtClean="0">
                <a:solidFill>
                  <a:schemeClr val="bg1"/>
                </a:solidFill>
              </a:rPr>
              <a:t>Δ</a:t>
            </a:r>
            <a:r>
              <a:rPr lang="en-US" sz="2400" b="1" dirty="0" smtClean="0">
                <a:solidFill>
                  <a:schemeClr val="bg1"/>
                </a:solidFill>
              </a:rPr>
              <a:t>R/R is positive the isomer shift is also positive and negative </a:t>
            </a:r>
            <a:r>
              <a:rPr lang="el-GR" sz="2400" b="1" dirty="0" smtClean="0">
                <a:solidFill>
                  <a:schemeClr val="bg1"/>
                </a:solidFill>
              </a:rPr>
              <a:t>Δ</a:t>
            </a:r>
            <a:r>
              <a:rPr lang="en-US" sz="2400" b="1" dirty="0" smtClean="0">
                <a:solidFill>
                  <a:schemeClr val="bg1"/>
                </a:solidFill>
              </a:rPr>
              <a:t>R/R  reflected as negative shift</a:t>
            </a:r>
          </a:p>
          <a:p>
            <a:pPr algn="just"/>
            <a:endParaRPr lang="en-US" sz="2400" b="1" dirty="0" smtClean="0">
              <a:solidFill>
                <a:schemeClr val="bg1"/>
              </a:solidFill>
            </a:endParaRPr>
          </a:p>
        </p:txBody>
      </p:sp>
      <p:sp>
        <p:nvSpPr>
          <p:cNvPr id="4" name="Slide Number Placeholder 3"/>
          <p:cNvSpPr>
            <a:spLocks noGrp="1"/>
          </p:cNvSpPr>
          <p:nvPr>
            <p:ph type="sldNum" sz="quarter" idx="12"/>
          </p:nvPr>
        </p:nvSpPr>
        <p:spPr/>
        <p:txBody>
          <a:bodyPr/>
          <a:lstStyle/>
          <a:p>
            <a:pPr>
              <a:defRPr/>
            </a:pPr>
            <a:fld id="{1A56084C-B72A-4529-86D4-51E00FC6E80A}"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457200" y="457200"/>
            <a:ext cx="8229600" cy="5668963"/>
          </a:xfrm>
        </p:spPr>
        <p:txBody>
          <a:bodyPr/>
          <a:lstStyle/>
          <a:p>
            <a:pPr algn="just"/>
            <a:r>
              <a:rPr lang="en-US" b="1" smtClean="0"/>
              <a:t>Isomer shift is related to the oxidation state of the metal.</a:t>
            </a:r>
          </a:p>
          <a:p>
            <a:pPr algn="just"/>
            <a:r>
              <a:rPr lang="en-US" b="1" smtClean="0"/>
              <a:t>In </a:t>
            </a:r>
            <a:r>
              <a:rPr lang="en-US" b="1" baseline="30000" smtClean="0"/>
              <a:t>119</a:t>
            </a:r>
            <a:r>
              <a:rPr lang="en-US" b="1" smtClean="0"/>
              <a:t>Sn MB spectra Sn(II) shows a positive shift (</a:t>
            </a:r>
            <a:r>
              <a:rPr lang="el-GR" b="1" smtClean="0"/>
              <a:t>Δ</a:t>
            </a:r>
            <a:r>
              <a:rPr lang="en-US" b="1" smtClean="0"/>
              <a:t>R/R ) w.r.to Sn where as for Sn(IV) it is negative</a:t>
            </a:r>
          </a:p>
        </p:txBody>
      </p:sp>
      <p:graphicFrame>
        <p:nvGraphicFramePr>
          <p:cNvPr id="4" name="Table 3"/>
          <p:cNvGraphicFramePr>
            <a:graphicFrameLocks noGrp="1"/>
          </p:cNvGraphicFramePr>
          <p:nvPr/>
        </p:nvGraphicFramePr>
        <p:xfrm>
          <a:off x="990600" y="3657600"/>
          <a:ext cx="7086600" cy="2336800"/>
        </p:xfrm>
        <a:graphic>
          <a:graphicData uri="http://schemas.openxmlformats.org/drawingml/2006/table">
            <a:tbl>
              <a:tblPr firstRow="1" bandRow="1">
                <a:tableStyleId>{AF606853-7671-496A-8E4F-DF71F8EC918B}</a:tableStyleId>
              </a:tblPr>
              <a:tblGrid>
                <a:gridCol w="1771650"/>
                <a:gridCol w="1771650"/>
                <a:gridCol w="1771650"/>
                <a:gridCol w="1771650"/>
              </a:tblGrid>
              <a:tr h="584200">
                <a:tc>
                  <a:txBody>
                    <a:bodyPr/>
                    <a:lstStyle/>
                    <a:p>
                      <a:pPr algn="ctr"/>
                      <a:r>
                        <a:rPr lang="en-US" sz="2000" dirty="0" smtClean="0">
                          <a:solidFill>
                            <a:srgbClr val="FFFF00"/>
                          </a:solidFill>
                        </a:rPr>
                        <a:t>Species</a:t>
                      </a:r>
                      <a:endParaRPr lang="en-US" sz="2000" dirty="0">
                        <a:solidFill>
                          <a:srgbClr val="FFFF00"/>
                        </a:solidFill>
                      </a:endParaRPr>
                    </a:p>
                  </a:txBody>
                  <a:tcPr/>
                </a:tc>
                <a:tc>
                  <a:txBody>
                    <a:bodyPr/>
                    <a:lstStyle/>
                    <a:p>
                      <a:pPr algn="ctr"/>
                      <a:r>
                        <a:rPr lang="en-US" sz="2000" dirty="0" smtClean="0">
                          <a:solidFill>
                            <a:srgbClr val="FFFF00"/>
                          </a:solidFill>
                        </a:rPr>
                        <a:t>configuration</a:t>
                      </a:r>
                      <a:endParaRPr lang="en-US" sz="2000" dirty="0">
                        <a:solidFill>
                          <a:srgbClr val="FFFF00"/>
                        </a:solidFill>
                      </a:endParaRPr>
                    </a:p>
                  </a:txBody>
                  <a:tcPr/>
                </a:tc>
                <a:tc>
                  <a:txBody>
                    <a:bodyPr/>
                    <a:lstStyle/>
                    <a:p>
                      <a:pPr algn="ctr"/>
                      <a:r>
                        <a:rPr lang="el-GR" sz="2000" dirty="0" smtClean="0">
                          <a:solidFill>
                            <a:srgbClr val="FFFF00"/>
                          </a:solidFill>
                        </a:rPr>
                        <a:t>Δ</a:t>
                      </a:r>
                      <a:r>
                        <a:rPr lang="en-US" sz="2000" dirty="0" smtClean="0">
                          <a:solidFill>
                            <a:srgbClr val="FFFF00"/>
                          </a:solidFill>
                        </a:rPr>
                        <a:t>R/R </a:t>
                      </a:r>
                      <a:endParaRPr lang="en-US" sz="2000" dirty="0">
                        <a:solidFill>
                          <a:srgbClr val="FFFF00"/>
                        </a:solidFill>
                      </a:endParaRPr>
                    </a:p>
                  </a:txBody>
                  <a:tcPr/>
                </a:tc>
                <a:tc>
                  <a:txBody>
                    <a:bodyPr/>
                    <a:lstStyle/>
                    <a:p>
                      <a:pPr algn="ctr"/>
                      <a:r>
                        <a:rPr lang="el-GR" sz="2000" dirty="0" smtClean="0">
                          <a:solidFill>
                            <a:srgbClr val="FFFF00"/>
                          </a:solidFill>
                        </a:rPr>
                        <a:t>δ</a:t>
                      </a:r>
                      <a:endParaRPr lang="en-US" sz="2000" dirty="0">
                        <a:solidFill>
                          <a:srgbClr val="FFFF00"/>
                        </a:solidFill>
                      </a:endParaRPr>
                    </a:p>
                  </a:txBody>
                  <a:tcPr/>
                </a:tc>
              </a:tr>
              <a:tr h="584200">
                <a:tc>
                  <a:txBody>
                    <a:bodyPr/>
                    <a:lstStyle/>
                    <a:p>
                      <a:pPr algn="ctr"/>
                      <a:r>
                        <a:rPr lang="en-US" sz="2400" dirty="0" err="1" smtClean="0">
                          <a:solidFill>
                            <a:srgbClr val="0000FF"/>
                          </a:solidFill>
                        </a:rPr>
                        <a:t>Sn</a:t>
                      </a:r>
                      <a:r>
                        <a:rPr lang="en-US" sz="2400" dirty="0" smtClean="0">
                          <a:solidFill>
                            <a:srgbClr val="0000FF"/>
                          </a:solidFill>
                        </a:rPr>
                        <a:t>(IV)</a:t>
                      </a:r>
                      <a:endParaRPr lang="en-US" sz="2400" b="1" dirty="0">
                        <a:solidFill>
                          <a:srgbClr val="0000FF"/>
                        </a:solidFill>
                      </a:endParaRPr>
                    </a:p>
                  </a:txBody>
                  <a:tcPr/>
                </a:tc>
                <a:tc>
                  <a:txBody>
                    <a:bodyPr/>
                    <a:lstStyle/>
                    <a:p>
                      <a:pPr algn="ctr"/>
                      <a:r>
                        <a:rPr lang="en-US" sz="2400" dirty="0" smtClean="0">
                          <a:solidFill>
                            <a:srgbClr val="0000FF"/>
                          </a:solidFill>
                        </a:rPr>
                        <a:t>5s</a:t>
                      </a:r>
                      <a:r>
                        <a:rPr lang="en-US" sz="2400" baseline="30000" dirty="0" smtClean="0">
                          <a:solidFill>
                            <a:srgbClr val="0000FF"/>
                          </a:solidFill>
                        </a:rPr>
                        <a:t>0</a:t>
                      </a:r>
                      <a:r>
                        <a:rPr lang="en-US" sz="2400" dirty="0" smtClean="0">
                          <a:solidFill>
                            <a:srgbClr val="0000FF"/>
                          </a:solidFill>
                        </a:rPr>
                        <a:t>5p</a:t>
                      </a:r>
                      <a:r>
                        <a:rPr lang="en-US" sz="2400" baseline="30000" dirty="0" smtClean="0">
                          <a:solidFill>
                            <a:srgbClr val="0000FF"/>
                          </a:solidFill>
                        </a:rPr>
                        <a:t>0</a:t>
                      </a:r>
                      <a:endParaRPr lang="en-US" sz="2400" b="1" baseline="30000" dirty="0">
                        <a:solidFill>
                          <a:srgbClr val="0000FF"/>
                        </a:solidFill>
                      </a:endParaRPr>
                    </a:p>
                  </a:txBody>
                  <a:tcPr/>
                </a:tc>
                <a:tc>
                  <a:txBody>
                    <a:bodyPr/>
                    <a:lstStyle/>
                    <a:p>
                      <a:pPr algn="ctr"/>
                      <a:r>
                        <a:rPr lang="en-US" sz="2400" dirty="0" smtClean="0">
                          <a:solidFill>
                            <a:srgbClr val="0000FF"/>
                          </a:solidFill>
                        </a:rPr>
                        <a:t>- </a:t>
                      </a:r>
                      <a:r>
                        <a:rPr lang="en-US" sz="2400" dirty="0" err="1" smtClean="0">
                          <a:solidFill>
                            <a:srgbClr val="0000FF"/>
                          </a:solidFill>
                        </a:rPr>
                        <a:t>ive</a:t>
                      </a:r>
                      <a:endParaRPr lang="en-US" sz="2400" b="1" dirty="0">
                        <a:solidFill>
                          <a:srgbClr val="0000FF"/>
                        </a:solidFill>
                      </a:endParaRPr>
                    </a:p>
                  </a:txBody>
                  <a:tcPr/>
                </a:tc>
                <a:tc>
                  <a:txBody>
                    <a:bodyPr/>
                    <a:lstStyle/>
                    <a:p>
                      <a:pPr algn="ctr"/>
                      <a:r>
                        <a:rPr lang="en-US" sz="2400" dirty="0" smtClean="0">
                          <a:solidFill>
                            <a:srgbClr val="0000FF"/>
                          </a:solidFill>
                        </a:rPr>
                        <a:t>-</a:t>
                      </a:r>
                      <a:r>
                        <a:rPr lang="en-US" sz="2400" dirty="0" err="1" smtClean="0">
                          <a:solidFill>
                            <a:srgbClr val="0000FF"/>
                          </a:solidFill>
                        </a:rPr>
                        <a:t>ive</a:t>
                      </a:r>
                      <a:endParaRPr lang="en-US" sz="2400" b="1" dirty="0">
                        <a:solidFill>
                          <a:srgbClr val="0000FF"/>
                        </a:solidFill>
                      </a:endParaRPr>
                    </a:p>
                  </a:txBody>
                  <a:tcPr/>
                </a:tc>
              </a:tr>
              <a:tr h="584200">
                <a:tc>
                  <a:txBody>
                    <a:bodyPr/>
                    <a:lstStyle/>
                    <a:p>
                      <a:pPr algn="ctr"/>
                      <a:r>
                        <a:rPr lang="en-US" sz="2400" dirty="0" err="1" smtClean="0">
                          <a:solidFill>
                            <a:srgbClr val="0000FF"/>
                          </a:solidFill>
                        </a:rPr>
                        <a:t>Sn</a:t>
                      </a:r>
                      <a:endParaRPr lang="en-US" sz="2400" b="1" dirty="0">
                        <a:solidFill>
                          <a:srgbClr val="0000FF"/>
                        </a:solidFill>
                      </a:endParaRPr>
                    </a:p>
                  </a:txBody>
                  <a:tcPr/>
                </a:tc>
                <a:tc>
                  <a:txBody>
                    <a:bodyPr/>
                    <a:lstStyle/>
                    <a:p>
                      <a:pPr algn="ctr"/>
                      <a:r>
                        <a:rPr lang="en-US" sz="2400" dirty="0" smtClean="0">
                          <a:solidFill>
                            <a:srgbClr val="0000FF"/>
                          </a:solidFill>
                        </a:rPr>
                        <a:t>5s</a:t>
                      </a:r>
                      <a:r>
                        <a:rPr lang="en-US" sz="2400" baseline="30000" dirty="0" smtClean="0">
                          <a:solidFill>
                            <a:srgbClr val="0000FF"/>
                          </a:solidFill>
                        </a:rPr>
                        <a:t>2</a:t>
                      </a:r>
                      <a:r>
                        <a:rPr lang="en-US" sz="2400" dirty="0" smtClean="0">
                          <a:solidFill>
                            <a:srgbClr val="0000FF"/>
                          </a:solidFill>
                        </a:rPr>
                        <a:t>5p</a:t>
                      </a:r>
                      <a:r>
                        <a:rPr lang="en-US" sz="2400" baseline="30000" dirty="0" smtClean="0">
                          <a:solidFill>
                            <a:srgbClr val="0000FF"/>
                          </a:solidFill>
                        </a:rPr>
                        <a:t>2</a:t>
                      </a:r>
                      <a:endParaRPr lang="en-US" sz="2400" b="1" baseline="30000" dirty="0">
                        <a:solidFill>
                          <a:srgbClr val="0000FF"/>
                        </a:solidFill>
                      </a:endParaRPr>
                    </a:p>
                  </a:txBody>
                  <a:tcPr/>
                </a:tc>
                <a:tc>
                  <a:txBody>
                    <a:bodyPr/>
                    <a:lstStyle/>
                    <a:p>
                      <a:pPr algn="ctr"/>
                      <a:r>
                        <a:rPr lang="en-US" sz="2400" dirty="0" smtClean="0">
                          <a:solidFill>
                            <a:srgbClr val="0000FF"/>
                          </a:solidFill>
                        </a:rPr>
                        <a:t>0</a:t>
                      </a:r>
                      <a:endParaRPr lang="en-US" sz="2400" b="1" dirty="0">
                        <a:solidFill>
                          <a:srgbClr val="0000FF"/>
                        </a:solidFill>
                      </a:endParaRPr>
                    </a:p>
                  </a:txBody>
                  <a:tcPr/>
                </a:tc>
                <a:tc>
                  <a:txBody>
                    <a:bodyPr/>
                    <a:lstStyle/>
                    <a:p>
                      <a:pPr algn="ctr"/>
                      <a:r>
                        <a:rPr lang="en-US" sz="2400" dirty="0" smtClean="0">
                          <a:solidFill>
                            <a:srgbClr val="0000FF"/>
                          </a:solidFill>
                        </a:rPr>
                        <a:t>0</a:t>
                      </a:r>
                      <a:endParaRPr lang="en-US" sz="2400" b="1" dirty="0">
                        <a:solidFill>
                          <a:srgbClr val="0000FF"/>
                        </a:solidFill>
                      </a:endParaRPr>
                    </a:p>
                  </a:txBody>
                  <a:tcPr/>
                </a:tc>
              </a:tr>
              <a:tr h="584200">
                <a:tc>
                  <a:txBody>
                    <a:bodyPr/>
                    <a:lstStyle/>
                    <a:p>
                      <a:pPr algn="ctr"/>
                      <a:r>
                        <a:rPr lang="en-US" sz="2400" dirty="0" err="1" smtClean="0">
                          <a:solidFill>
                            <a:srgbClr val="0000FF"/>
                          </a:solidFill>
                        </a:rPr>
                        <a:t>Sn</a:t>
                      </a:r>
                      <a:r>
                        <a:rPr lang="en-US" sz="2400" dirty="0" smtClean="0">
                          <a:solidFill>
                            <a:srgbClr val="0000FF"/>
                          </a:solidFill>
                        </a:rPr>
                        <a:t>(II)</a:t>
                      </a:r>
                      <a:endParaRPr lang="en-US" sz="2400" b="1" dirty="0">
                        <a:solidFill>
                          <a:srgbClr val="0000FF"/>
                        </a:solidFill>
                      </a:endParaRPr>
                    </a:p>
                  </a:txBody>
                  <a:tcPr/>
                </a:tc>
                <a:tc>
                  <a:txBody>
                    <a:bodyPr/>
                    <a:lstStyle/>
                    <a:p>
                      <a:pPr algn="ctr"/>
                      <a:r>
                        <a:rPr lang="en-US" sz="2400" dirty="0" smtClean="0">
                          <a:solidFill>
                            <a:srgbClr val="0000FF"/>
                          </a:solidFill>
                        </a:rPr>
                        <a:t>5S</a:t>
                      </a:r>
                      <a:r>
                        <a:rPr lang="en-US" sz="2400" baseline="30000" dirty="0" smtClean="0">
                          <a:solidFill>
                            <a:srgbClr val="0000FF"/>
                          </a:solidFill>
                        </a:rPr>
                        <a:t>2</a:t>
                      </a:r>
                      <a:r>
                        <a:rPr lang="en-US" sz="2400" dirty="0" smtClean="0">
                          <a:solidFill>
                            <a:srgbClr val="0000FF"/>
                          </a:solidFill>
                        </a:rPr>
                        <a:t>5p</a:t>
                      </a:r>
                      <a:r>
                        <a:rPr lang="en-US" sz="2400" baseline="30000" dirty="0" smtClean="0">
                          <a:solidFill>
                            <a:srgbClr val="0000FF"/>
                          </a:solidFill>
                        </a:rPr>
                        <a:t>0</a:t>
                      </a:r>
                      <a:endParaRPr lang="en-US" sz="2400" b="1" baseline="30000" dirty="0">
                        <a:solidFill>
                          <a:srgbClr val="0000FF"/>
                        </a:solidFill>
                      </a:endParaRPr>
                    </a:p>
                  </a:txBody>
                  <a:tcPr/>
                </a:tc>
                <a:tc>
                  <a:txBody>
                    <a:bodyPr/>
                    <a:lstStyle/>
                    <a:p>
                      <a:pPr algn="ctr"/>
                      <a:r>
                        <a:rPr lang="en-US" sz="2400" dirty="0" smtClean="0">
                          <a:solidFill>
                            <a:srgbClr val="0000FF"/>
                          </a:solidFill>
                        </a:rPr>
                        <a:t>+</a:t>
                      </a:r>
                      <a:r>
                        <a:rPr lang="en-US" sz="2400" dirty="0" err="1" smtClean="0">
                          <a:solidFill>
                            <a:srgbClr val="0000FF"/>
                          </a:solidFill>
                        </a:rPr>
                        <a:t>ive</a:t>
                      </a:r>
                      <a:endParaRPr lang="en-US" sz="2400" b="1" dirty="0">
                        <a:solidFill>
                          <a:srgbClr val="0000FF"/>
                        </a:solidFill>
                      </a:endParaRPr>
                    </a:p>
                  </a:txBody>
                  <a:tcPr/>
                </a:tc>
                <a:tc>
                  <a:txBody>
                    <a:bodyPr/>
                    <a:lstStyle/>
                    <a:p>
                      <a:pPr algn="ctr"/>
                      <a:r>
                        <a:rPr lang="en-US" sz="2400" dirty="0" smtClean="0">
                          <a:solidFill>
                            <a:srgbClr val="0000FF"/>
                          </a:solidFill>
                        </a:rPr>
                        <a:t>+</a:t>
                      </a:r>
                      <a:r>
                        <a:rPr lang="en-US" sz="2400" dirty="0" err="1" smtClean="0">
                          <a:solidFill>
                            <a:srgbClr val="0000FF"/>
                          </a:solidFill>
                        </a:rPr>
                        <a:t>ive</a:t>
                      </a:r>
                      <a:endParaRPr lang="en-US" sz="2400" b="1" dirty="0">
                        <a:solidFill>
                          <a:srgbClr val="0000FF"/>
                        </a:solidFill>
                      </a:endParaRPr>
                    </a:p>
                  </a:txBody>
                  <a:tcPr/>
                </a:tc>
              </a:tr>
            </a:tbl>
          </a:graphicData>
        </a:graphic>
      </p:graphicFrame>
      <p:sp>
        <p:nvSpPr>
          <p:cNvPr id="6" name="Oval 5"/>
          <p:cNvSpPr/>
          <p:nvPr/>
        </p:nvSpPr>
        <p:spPr>
          <a:xfrm>
            <a:off x="3048000" y="4114800"/>
            <a:ext cx="1143000" cy="762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 Diagonal Corner Rectangle 6"/>
          <p:cNvSpPr/>
          <p:nvPr/>
        </p:nvSpPr>
        <p:spPr>
          <a:xfrm>
            <a:off x="3657600" y="2743200"/>
            <a:ext cx="4800600" cy="914400"/>
          </a:xfrm>
          <a:prstGeom prst="round2Diag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rPr>
              <a:t>s - electron density decreased so negative shift </a:t>
            </a:r>
          </a:p>
        </p:txBody>
      </p:sp>
      <p:cxnSp>
        <p:nvCxnSpPr>
          <p:cNvPr id="9" name="Straight Arrow Connector 8"/>
          <p:cNvCxnSpPr>
            <a:stCxn id="6" idx="7"/>
          </p:cNvCxnSpPr>
          <p:nvPr/>
        </p:nvCxnSpPr>
        <p:spPr>
          <a:xfrm rot="5400000" flipH="1" flipV="1">
            <a:off x="4128294" y="3553619"/>
            <a:ext cx="568325" cy="776287"/>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124200" y="5410200"/>
            <a:ext cx="1143000" cy="6096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Arrow Connector 10"/>
          <p:cNvCxnSpPr/>
          <p:nvPr/>
        </p:nvCxnSpPr>
        <p:spPr>
          <a:xfrm>
            <a:off x="4191000" y="5562600"/>
            <a:ext cx="1295400" cy="381000"/>
          </a:xfrm>
          <a:prstGeom prst="straightConnector1">
            <a:avLst/>
          </a:prstGeom>
          <a:ln w="635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3" name="Round Diagonal Corner Rectangle 12"/>
          <p:cNvSpPr/>
          <p:nvPr/>
        </p:nvSpPr>
        <p:spPr>
          <a:xfrm>
            <a:off x="3810000" y="6019800"/>
            <a:ext cx="4800600" cy="914400"/>
          </a:xfrm>
          <a:prstGeom prst="round2Diag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FF00"/>
                </a:solidFill>
              </a:rPr>
              <a:t>s - electron density increased – p screening not present, so positive shift </a:t>
            </a:r>
          </a:p>
        </p:txBody>
      </p:sp>
      <p:sp>
        <p:nvSpPr>
          <p:cNvPr id="12" name="Slide Number Placeholder 11"/>
          <p:cNvSpPr>
            <a:spLocks noGrp="1"/>
          </p:cNvSpPr>
          <p:nvPr>
            <p:ph type="sldNum" sz="quarter" idx="12"/>
          </p:nvPr>
        </p:nvSpPr>
        <p:spPr/>
        <p:txBody>
          <a:bodyPr/>
          <a:lstStyle/>
          <a:p>
            <a:pPr>
              <a:defRPr/>
            </a:pPr>
            <a:fld id="{9F043C8A-D108-4471-B485-B2EC436D4732}" type="slidenum">
              <a:rPr lang="en-US" smtClean="0"/>
              <a:pPr>
                <a:defRPr/>
              </a:pPr>
              <a:t>33</a:t>
            </a:fld>
            <a:endParaRPr lang="en-US"/>
          </a:p>
        </p:txBody>
      </p:sp>
      <p:sp>
        <p:nvSpPr>
          <p:cNvPr id="14" name="Footer Placeholder 13"/>
          <p:cNvSpPr>
            <a:spLocks noGrp="1"/>
          </p:cNvSpPr>
          <p:nvPr>
            <p:ph type="ftr" sz="quarter" idx="11"/>
          </p:nvPr>
        </p:nvSpPr>
        <p:spPr/>
        <p:txBody>
          <a:bodyPr/>
          <a:lstStyle/>
          <a:p>
            <a:pPr>
              <a:defRPr/>
            </a:pPr>
            <a:r>
              <a:rPr lang="en-US" smtClean="0"/>
              <a:t>Dr.A. Simi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down)">
                                      <p:cBhvr>
                                        <p:cTn id="7" dur="2000"/>
                                        <p:tgtEl>
                                          <p:spTgt spid="6"/>
                                        </p:tgtEl>
                                      </p:cBhvr>
                                    </p:animEffect>
                                  </p:childTnLst>
                                </p:cTn>
                              </p:par>
                              <p:par>
                                <p:cTn id="8" presetID="5" presetClass="entr" presetSubtype="5"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down)">
                                      <p:cBhvr>
                                        <p:cTn id="10" dur="2000"/>
                                        <p:tgtEl>
                                          <p:spTgt spid="9"/>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down)">
                                      <p:cBhvr>
                                        <p:cTn id="13" dur="2000"/>
                                        <p:tgtEl>
                                          <p:spTgt spid="7"/>
                                        </p:tgtEl>
                                      </p:cBhvr>
                                    </p:animEffect>
                                  </p:childTnLst>
                                </p:cTn>
                              </p:par>
                              <p:par>
                                <p:cTn id="14" presetID="5" presetClass="entr" presetSubtype="5"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down)">
                                      <p:cBhvr>
                                        <p:cTn id="16" dur="2000"/>
                                        <p:tgtEl>
                                          <p:spTgt spid="11"/>
                                        </p:tgtEl>
                                      </p:cBhvr>
                                    </p:animEffect>
                                  </p:childTnLst>
                                </p:cTn>
                              </p:par>
                              <p:par>
                                <p:cTn id="17" presetID="5" presetClass="entr" presetSubtype="5"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down)">
                                      <p:cBhvr>
                                        <p:cTn id="19" dur="2000"/>
                                        <p:tgtEl>
                                          <p:spTgt spid="13"/>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5842" name="Title 1"/>
          <p:cNvSpPr>
            <a:spLocks noGrp="1"/>
          </p:cNvSpPr>
          <p:nvPr>
            <p:ph type="title"/>
          </p:nvPr>
        </p:nvSpPr>
        <p:spPr/>
        <p:txBody>
          <a:bodyPr/>
          <a:lstStyle/>
          <a:p>
            <a:endParaRPr lang="en-US" smtClean="0"/>
          </a:p>
        </p:txBody>
      </p:sp>
      <p:sp>
        <p:nvSpPr>
          <p:cNvPr id="35843" name="Content Placeholder 2"/>
          <p:cNvSpPr>
            <a:spLocks noGrp="1"/>
          </p:cNvSpPr>
          <p:nvPr>
            <p:ph idx="1"/>
          </p:nvPr>
        </p:nvSpPr>
        <p:spPr/>
        <p:txBody>
          <a:bodyPr/>
          <a:lstStyle/>
          <a:p>
            <a:pPr algn="just"/>
            <a:r>
              <a:rPr lang="en-US" sz="2400" b="1" dirty="0" smtClean="0">
                <a:solidFill>
                  <a:schemeClr val="bg1"/>
                </a:solidFill>
              </a:rPr>
              <a:t>In </a:t>
            </a:r>
            <a:r>
              <a:rPr lang="en-US" sz="2400" b="1" baseline="30000" dirty="0" smtClean="0">
                <a:solidFill>
                  <a:schemeClr val="bg1"/>
                </a:solidFill>
              </a:rPr>
              <a:t>119</a:t>
            </a:r>
            <a:r>
              <a:rPr lang="en-US" sz="2400" b="1" dirty="0" smtClean="0">
                <a:solidFill>
                  <a:schemeClr val="bg1"/>
                </a:solidFill>
              </a:rPr>
              <a:t>Sn compounds, the shift values depend on the </a:t>
            </a:r>
            <a:r>
              <a:rPr lang="en-US" sz="2400" b="1" dirty="0" err="1" smtClean="0">
                <a:solidFill>
                  <a:schemeClr val="bg1"/>
                </a:solidFill>
              </a:rPr>
              <a:t>ligands</a:t>
            </a:r>
            <a:r>
              <a:rPr lang="en-US" sz="2400" b="1" dirty="0" smtClean="0">
                <a:solidFill>
                  <a:schemeClr val="bg1"/>
                </a:solidFill>
              </a:rPr>
              <a:t> present and the coordination number of tin.</a:t>
            </a:r>
          </a:p>
          <a:p>
            <a:pPr algn="just"/>
            <a:r>
              <a:rPr lang="en-US" sz="2400" b="1" dirty="0" smtClean="0">
                <a:solidFill>
                  <a:schemeClr val="bg1"/>
                </a:solidFill>
              </a:rPr>
              <a:t>The isomer shift values are useful in characterizing tin derivatives.</a:t>
            </a:r>
          </a:p>
          <a:p>
            <a:pPr algn="just"/>
            <a:r>
              <a:rPr lang="en-US" sz="2400" b="1" dirty="0" smtClean="0">
                <a:solidFill>
                  <a:schemeClr val="bg1"/>
                </a:solidFill>
              </a:rPr>
              <a:t>Many </a:t>
            </a:r>
            <a:r>
              <a:rPr lang="en-US" sz="2400" b="1" dirty="0" err="1" smtClean="0">
                <a:solidFill>
                  <a:schemeClr val="bg1"/>
                </a:solidFill>
              </a:rPr>
              <a:t>Sn</a:t>
            </a:r>
            <a:r>
              <a:rPr lang="en-US" sz="2400" b="1" dirty="0" smtClean="0">
                <a:solidFill>
                  <a:schemeClr val="bg1"/>
                </a:solidFill>
              </a:rPr>
              <a:t> compounds appear to contain </a:t>
            </a:r>
            <a:r>
              <a:rPr lang="en-US" sz="2400" b="1" dirty="0" err="1" smtClean="0">
                <a:solidFill>
                  <a:schemeClr val="bg1"/>
                </a:solidFill>
              </a:rPr>
              <a:t>Sn</a:t>
            </a:r>
            <a:r>
              <a:rPr lang="en-US" sz="2400" b="1" dirty="0" smtClean="0">
                <a:solidFill>
                  <a:schemeClr val="bg1"/>
                </a:solidFill>
              </a:rPr>
              <a:t>(II) from the formulae but on analyzing  with MB spectra </a:t>
            </a:r>
            <a:r>
              <a:rPr lang="en-US" sz="2400" b="1" dirty="0" err="1" smtClean="0">
                <a:solidFill>
                  <a:schemeClr val="bg1"/>
                </a:solidFill>
              </a:rPr>
              <a:t>Sn</a:t>
            </a:r>
            <a:r>
              <a:rPr lang="en-US" sz="2400" b="1" dirty="0" smtClean="0">
                <a:solidFill>
                  <a:schemeClr val="bg1"/>
                </a:solidFill>
              </a:rPr>
              <a:t>(IV) is present in them</a:t>
            </a:r>
            <a:r>
              <a:rPr lang="en-US" sz="2400" dirty="0" smtClean="0">
                <a:solidFill>
                  <a:schemeClr val="bg1"/>
                </a:solidFill>
              </a:rPr>
              <a:t>.</a:t>
            </a:r>
          </a:p>
          <a:p>
            <a:endParaRPr lang="en-US" sz="2400" dirty="0" smtClean="0">
              <a:solidFill>
                <a:schemeClr val="bg1"/>
              </a:solidFill>
            </a:endParaRPr>
          </a:p>
        </p:txBody>
      </p:sp>
      <p:sp>
        <p:nvSpPr>
          <p:cNvPr id="4" name="Slide Number Placeholder 3"/>
          <p:cNvSpPr>
            <a:spLocks noGrp="1"/>
          </p:cNvSpPr>
          <p:nvPr>
            <p:ph type="sldNum" sz="quarter" idx="12"/>
          </p:nvPr>
        </p:nvSpPr>
        <p:spPr/>
        <p:txBody>
          <a:bodyPr/>
          <a:lstStyle/>
          <a:p>
            <a:pPr>
              <a:defRPr/>
            </a:pPr>
            <a:fld id="{F921D9FF-9A93-44DD-9424-046BFAC03BEA}"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6866" name="Title 1"/>
          <p:cNvSpPr>
            <a:spLocks noGrp="1"/>
          </p:cNvSpPr>
          <p:nvPr>
            <p:ph type="title"/>
          </p:nvPr>
        </p:nvSpPr>
        <p:spPr/>
        <p:txBody>
          <a:bodyPr/>
          <a:lstStyle/>
          <a:p>
            <a:endParaRPr lang="en-US" smtClean="0"/>
          </a:p>
        </p:txBody>
      </p:sp>
      <p:sp>
        <p:nvSpPr>
          <p:cNvPr id="36867" name="Content Placeholder 2"/>
          <p:cNvSpPr>
            <a:spLocks noGrp="1"/>
          </p:cNvSpPr>
          <p:nvPr>
            <p:ph idx="1"/>
          </p:nvPr>
        </p:nvSpPr>
        <p:spPr/>
        <p:txBody>
          <a:bodyPr/>
          <a:lstStyle/>
          <a:p>
            <a:pPr algn="just"/>
            <a:r>
              <a:rPr lang="en-US" sz="2400" b="1" dirty="0" smtClean="0">
                <a:solidFill>
                  <a:schemeClr val="bg1"/>
                </a:solidFill>
              </a:rPr>
              <a:t>Many of them are polymeric and contain </a:t>
            </a:r>
            <a:r>
              <a:rPr lang="en-US" sz="2400" b="1" dirty="0" err="1" smtClean="0">
                <a:solidFill>
                  <a:schemeClr val="bg1"/>
                </a:solidFill>
              </a:rPr>
              <a:t>Sn</a:t>
            </a:r>
            <a:r>
              <a:rPr lang="en-US" sz="2400" b="1" dirty="0" smtClean="0">
                <a:solidFill>
                  <a:schemeClr val="bg1"/>
                </a:solidFill>
              </a:rPr>
              <a:t>(IV).</a:t>
            </a:r>
          </a:p>
          <a:p>
            <a:pPr algn="just"/>
            <a:r>
              <a:rPr lang="en-US" sz="2400" b="1" dirty="0" smtClean="0">
                <a:solidFill>
                  <a:schemeClr val="bg1"/>
                </a:solidFill>
              </a:rPr>
              <a:t>Generally </a:t>
            </a:r>
            <a:r>
              <a:rPr lang="en-US" sz="2400" b="1" dirty="0" err="1" smtClean="0">
                <a:solidFill>
                  <a:schemeClr val="bg1"/>
                </a:solidFill>
              </a:rPr>
              <a:t>Sn</a:t>
            </a:r>
            <a:r>
              <a:rPr lang="en-US" sz="2400" b="1" dirty="0" smtClean="0">
                <a:solidFill>
                  <a:schemeClr val="bg1"/>
                </a:solidFill>
              </a:rPr>
              <a:t>(II) compounds show shift &gt; than 2.1 mmS</a:t>
            </a:r>
            <a:r>
              <a:rPr lang="en-US" sz="2400" b="1" baseline="30000" dirty="0" smtClean="0">
                <a:solidFill>
                  <a:schemeClr val="bg1"/>
                </a:solidFill>
              </a:rPr>
              <a:t>-1 </a:t>
            </a:r>
            <a:r>
              <a:rPr lang="en-US" sz="2400" b="1" dirty="0" smtClean="0">
                <a:solidFill>
                  <a:schemeClr val="bg1"/>
                </a:solidFill>
              </a:rPr>
              <a:t> and </a:t>
            </a:r>
            <a:r>
              <a:rPr lang="en-US" sz="2400" b="1" dirty="0" err="1" smtClean="0">
                <a:solidFill>
                  <a:schemeClr val="bg1"/>
                </a:solidFill>
              </a:rPr>
              <a:t>Sn</a:t>
            </a:r>
            <a:r>
              <a:rPr lang="en-US" sz="2400" b="1" dirty="0" smtClean="0">
                <a:solidFill>
                  <a:schemeClr val="bg1"/>
                </a:solidFill>
              </a:rPr>
              <a:t>(IV) show shift &lt; 2.1 mmS</a:t>
            </a:r>
            <a:r>
              <a:rPr lang="en-US" sz="2400" b="1" baseline="30000" dirty="0" smtClean="0">
                <a:solidFill>
                  <a:schemeClr val="bg1"/>
                </a:solidFill>
              </a:rPr>
              <a:t>-1</a:t>
            </a:r>
            <a:r>
              <a:rPr lang="en-US" sz="2400" b="1" dirty="0" smtClean="0">
                <a:solidFill>
                  <a:schemeClr val="bg1"/>
                </a:solidFill>
              </a:rPr>
              <a:t> (With relative to SnO</a:t>
            </a:r>
            <a:r>
              <a:rPr lang="en-US" sz="2400" b="1" baseline="-25000" dirty="0" smtClean="0">
                <a:solidFill>
                  <a:schemeClr val="bg1"/>
                </a:solidFill>
              </a:rPr>
              <a:t>2</a:t>
            </a:r>
            <a:r>
              <a:rPr lang="en-US" sz="2400" b="1" dirty="0" smtClean="0">
                <a:solidFill>
                  <a:schemeClr val="bg1"/>
                </a:solidFill>
              </a:rPr>
              <a:t>)</a:t>
            </a:r>
          </a:p>
          <a:p>
            <a:pPr algn="just"/>
            <a:r>
              <a:rPr lang="en-US" sz="2400" b="1" dirty="0" smtClean="0">
                <a:solidFill>
                  <a:schemeClr val="bg1"/>
                </a:solidFill>
              </a:rPr>
              <a:t>The point of changeover is a dispute but shifts less than 2 are for </a:t>
            </a:r>
            <a:r>
              <a:rPr lang="en-US" sz="2400" b="1" dirty="0" err="1" smtClean="0">
                <a:solidFill>
                  <a:schemeClr val="bg1"/>
                </a:solidFill>
              </a:rPr>
              <a:t>Sn</a:t>
            </a:r>
            <a:r>
              <a:rPr lang="en-US" sz="2400" b="1" dirty="0" smtClean="0">
                <a:solidFill>
                  <a:schemeClr val="bg1"/>
                </a:solidFill>
              </a:rPr>
              <a:t>(IV) and above 2.5 are clearly for </a:t>
            </a:r>
            <a:r>
              <a:rPr lang="en-US" sz="2400" b="1" dirty="0" err="1" smtClean="0">
                <a:solidFill>
                  <a:schemeClr val="bg1"/>
                </a:solidFill>
              </a:rPr>
              <a:t>Sn</a:t>
            </a:r>
            <a:r>
              <a:rPr lang="en-US" sz="2400" b="1" dirty="0" smtClean="0">
                <a:solidFill>
                  <a:schemeClr val="bg1"/>
                </a:solidFill>
              </a:rPr>
              <a:t>(II)</a:t>
            </a:r>
          </a:p>
          <a:p>
            <a:pPr algn="just"/>
            <a:endParaRPr lang="en-US" sz="2400" dirty="0" smtClean="0">
              <a:solidFill>
                <a:schemeClr val="bg1"/>
              </a:solidFill>
            </a:endParaRPr>
          </a:p>
        </p:txBody>
      </p:sp>
      <p:sp>
        <p:nvSpPr>
          <p:cNvPr id="4" name="Slide Number Placeholder 3"/>
          <p:cNvSpPr>
            <a:spLocks noGrp="1"/>
          </p:cNvSpPr>
          <p:nvPr>
            <p:ph type="sldNum" sz="quarter" idx="12"/>
          </p:nvPr>
        </p:nvSpPr>
        <p:spPr/>
        <p:txBody>
          <a:bodyPr/>
          <a:lstStyle/>
          <a:p>
            <a:pPr>
              <a:defRPr/>
            </a:pPr>
            <a:fld id="{64E5C2B0-128E-4199-B1F3-E1D960B8C048}" type="slidenum">
              <a:rPr lang="en-US" smtClean="0"/>
              <a:pPr>
                <a:defRPr/>
              </a:pPr>
              <a:t>35</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7890" name="Title 1"/>
          <p:cNvSpPr>
            <a:spLocks noGrp="1"/>
          </p:cNvSpPr>
          <p:nvPr>
            <p:ph type="title"/>
          </p:nvPr>
        </p:nvSpPr>
        <p:spPr/>
        <p:txBody>
          <a:bodyPr/>
          <a:lstStyle/>
          <a:p>
            <a:r>
              <a:rPr lang="en-US" b="1" smtClean="0">
                <a:solidFill>
                  <a:srgbClr val="0070C0"/>
                </a:solidFill>
              </a:rPr>
              <a:t>Organotin compounds</a:t>
            </a:r>
          </a:p>
        </p:txBody>
      </p:sp>
      <p:sp>
        <p:nvSpPr>
          <p:cNvPr id="37891" name="Content Placeholder 2"/>
          <p:cNvSpPr>
            <a:spLocks noGrp="1"/>
          </p:cNvSpPr>
          <p:nvPr>
            <p:ph idx="1"/>
          </p:nvPr>
        </p:nvSpPr>
        <p:spPr/>
        <p:txBody>
          <a:bodyPr/>
          <a:lstStyle/>
          <a:p>
            <a:pPr algn="just"/>
            <a:r>
              <a:rPr lang="en-US" sz="2400" b="1" dirty="0" smtClean="0">
                <a:solidFill>
                  <a:schemeClr val="bg1"/>
                </a:solidFill>
              </a:rPr>
              <a:t>The isomer shift of (SnPh</a:t>
            </a:r>
            <a:r>
              <a:rPr lang="en-US" sz="2400" b="1" baseline="-25000" dirty="0" smtClean="0">
                <a:solidFill>
                  <a:schemeClr val="bg1"/>
                </a:solidFill>
              </a:rPr>
              <a:t>2</a:t>
            </a:r>
            <a:r>
              <a:rPr lang="en-US" sz="2400" b="1" dirty="0" smtClean="0">
                <a:solidFill>
                  <a:schemeClr val="bg1"/>
                </a:solidFill>
              </a:rPr>
              <a:t>)</a:t>
            </a:r>
            <a:r>
              <a:rPr lang="en-US" sz="2400" b="1" baseline="-25000" dirty="0" smtClean="0">
                <a:solidFill>
                  <a:schemeClr val="bg1"/>
                </a:solidFill>
              </a:rPr>
              <a:t>n</a:t>
            </a:r>
            <a:r>
              <a:rPr lang="en-US" sz="2400" b="1" dirty="0" smtClean="0">
                <a:solidFill>
                  <a:schemeClr val="bg1"/>
                </a:solidFill>
              </a:rPr>
              <a:t> is 1.5 mm/S clearly showing the presence of </a:t>
            </a:r>
            <a:r>
              <a:rPr lang="en-US" sz="2400" b="1" dirty="0" err="1" smtClean="0">
                <a:solidFill>
                  <a:schemeClr val="bg1"/>
                </a:solidFill>
              </a:rPr>
              <a:t>Sn</a:t>
            </a:r>
            <a:r>
              <a:rPr lang="en-US" sz="2400" b="1" dirty="0" smtClean="0">
                <a:solidFill>
                  <a:schemeClr val="bg1"/>
                </a:solidFill>
              </a:rPr>
              <a:t>(IV).</a:t>
            </a:r>
          </a:p>
          <a:p>
            <a:pPr algn="just"/>
            <a:r>
              <a:rPr lang="en-US" sz="2400" b="1" dirty="0" smtClean="0">
                <a:solidFill>
                  <a:schemeClr val="bg1"/>
                </a:solidFill>
              </a:rPr>
              <a:t>A similar formula </a:t>
            </a:r>
            <a:r>
              <a:rPr lang="en-US" sz="2400" b="1" dirty="0" err="1" smtClean="0">
                <a:solidFill>
                  <a:schemeClr val="bg1"/>
                </a:solidFill>
              </a:rPr>
              <a:t>Sn</a:t>
            </a:r>
            <a:r>
              <a:rPr lang="en-US" sz="2400" b="1" dirty="0" smtClean="0">
                <a:solidFill>
                  <a:schemeClr val="bg1"/>
                </a:solidFill>
              </a:rPr>
              <a:t>(C</a:t>
            </a:r>
            <a:r>
              <a:rPr lang="en-US" sz="2400" b="1" baseline="-25000" dirty="0" smtClean="0">
                <a:solidFill>
                  <a:schemeClr val="bg1"/>
                </a:solidFill>
              </a:rPr>
              <a:t>5</a:t>
            </a:r>
            <a:r>
              <a:rPr lang="en-US" sz="2400" b="1" dirty="0" smtClean="0">
                <a:solidFill>
                  <a:schemeClr val="bg1"/>
                </a:solidFill>
              </a:rPr>
              <a:t>H</a:t>
            </a:r>
            <a:r>
              <a:rPr lang="en-US" sz="2400" b="1" baseline="-25000" dirty="0" smtClean="0">
                <a:solidFill>
                  <a:schemeClr val="bg1"/>
                </a:solidFill>
              </a:rPr>
              <a:t>3</a:t>
            </a:r>
            <a:r>
              <a:rPr lang="en-US" sz="2400" b="1" dirty="0" smtClean="0">
                <a:solidFill>
                  <a:schemeClr val="bg1"/>
                </a:solidFill>
              </a:rPr>
              <a:t>)</a:t>
            </a:r>
            <a:r>
              <a:rPr lang="en-US" sz="2400" b="1" baseline="-25000" dirty="0" smtClean="0">
                <a:solidFill>
                  <a:schemeClr val="bg1"/>
                </a:solidFill>
              </a:rPr>
              <a:t>2</a:t>
            </a:r>
            <a:r>
              <a:rPr lang="en-US" sz="2400" b="1" dirty="0" smtClean="0">
                <a:solidFill>
                  <a:schemeClr val="bg1"/>
                </a:solidFill>
              </a:rPr>
              <a:t> is having a </a:t>
            </a:r>
            <a:r>
              <a:rPr lang="en-US" sz="2400" b="1" dirty="0" err="1" smtClean="0">
                <a:solidFill>
                  <a:schemeClr val="bg1"/>
                </a:solidFill>
              </a:rPr>
              <a:t>monomeric</a:t>
            </a:r>
            <a:r>
              <a:rPr lang="en-US" sz="2400" b="1" dirty="0" smtClean="0">
                <a:solidFill>
                  <a:schemeClr val="bg1"/>
                </a:solidFill>
              </a:rPr>
              <a:t> structure in the solid state and shows a shift of 3.74 mm/S.</a:t>
            </a:r>
          </a:p>
          <a:p>
            <a:pPr algn="just">
              <a:buFont typeface="Arial" charset="0"/>
              <a:buNone/>
            </a:pPr>
            <a:endParaRPr lang="en-US" sz="2400" b="1" dirty="0" smtClean="0">
              <a:solidFill>
                <a:schemeClr val="bg1"/>
              </a:solidFill>
            </a:endParaRPr>
          </a:p>
        </p:txBody>
      </p:sp>
      <p:sp>
        <p:nvSpPr>
          <p:cNvPr id="4" name="Slide Number Placeholder 3"/>
          <p:cNvSpPr>
            <a:spLocks noGrp="1"/>
          </p:cNvSpPr>
          <p:nvPr>
            <p:ph type="sldNum" sz="quarter" idx="12"/>
          </p:nvPr>
        </p:nvSpPr>
        <p:spPr/>
        <p:txBody>
          <a:bodyPr/>
          <a:lstStyle/>
          <a:p>
            <a:pPr>
              <a:defRPr/>
            </a:pPr>
            <a:fld id="{38759211-187F-4CFB-B2CD-3AFB4000D9B0}" type="slidenum">
              <a:rPr lang="en-US" smtClean="0"/>
              <a:pPr>
                <a:defRPr/>
              </a:pPr>
              <a:t>36</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8914" name="Title 1"/>
          <p:cNvSpPr>
            <a:spLocks noGrp="1"/>
          </p:cNvSpPr>
          <p:nvPr>
            <p:ph type="title"/>
          </p:nvPr>
        </p:nvSpPr>
        <p:spPr/>
        <p:txBody>
          <a:bodyPr/>
          <a:lstStyle/>
          <a:p>
            <a:r>
              <a:rPr lang="en-US" sz="3600" b="1" smtClean="0">
                <a:solidFill>
                  <a:srgbClr val="FF0000"/>
                </a:solidFill>
              </a:rPr>
              <a:t>Chemical shift values for Fe compounds</a:t>
            </a:r>
          </a:p>
        </p:txBody>
      </p:sp>
      <p:sp>
        <p:nvSpPr>
          <p:cNvPr id="38915" name="Content Placeholder 2"/>
          <p:cNvSpPr>
            <a:spLocks noGrp="1"/>
          </p:cNvSpPr>
          <p:nvPr>
            <p:ph idx="1"/>
          </p:nvPr>
        </p:nvSpPr>
        <p:spPr>
          <a:xfrm>
            <a:off x="457200" y="1600200"/>
            <a:ext cx="8382000" cy="4525963"/>
          </a:xfrm>
        </p:spPr>
        <p:txBody>
          <a:bodyPr/>
          <a:lstStyle/>
          <a:p>
            <a:pPr algn="just"/>
            <a:r>
              <a:rPr lang="en-US" sz="2400" b="1" dirty="0" smtClean="0">
                <a:solidFill>
                  <a:schemeClr val="bg1"/>
                </a:solidFill>
              </a:rPr>
              <a:t>Fe isomer shift cannot be used for determining the O.S of Fe in a molecule.</a:t>
            </a:r>
          </a:p>
          <a:p>
            <a:pPr algn="just"/>
            <a:r>
              <a:rPr lang="en-US" sz="2400" b="1" dirty="0" smtClean="0">
                <a:solidFill>
                  <a:schemeClr val="bg1"/>
                </a:solidFill>
              </a:rPr>
              <a:t>Fe O.S from 0 to 4,  often differ in unit charge only.</a:t>
            </a:r>
          </a:p>
          <a:p>
            <a:pPr algn="just"/>
            <a:r>
              <a:rPr lang="en-US" sz="2400" b="1" dirty="0" smtClean="0">
                <a:solidFill>
                  <a:schemeClr val="bg1"/>
                </a:solidFill>
              </a:rPr>
              <a:t>The electrons involved are from d orbital. So effect on the s electrons is smaller.</a:t>
            </a:r>
          </a:p>
          <a:p>
            <a:pPr algn="just"/>
            <a:r>
              <a:rPr lang="en-US" sz="2400" b="1" dirty="0" smtClean="0">
                <a:solidFill>
                  <a:schemeClr val="bg1"/>
                </a:solidFill>
              </a:rPr>
              <a:t>Varying spin states(which depends on the </a:t>
            </a:r>
            <a:r>
              <a:rPr lang="en-US" sz="2400" b="1" dirty="0" err="1" smtClean="0">
                <a:solidFill>
                  <a:schemeClr val="bg1"/>
                </a:solidFill>
              </a:rPr>
              <a:t>ligands</a:t>
            </a:r>
            <a:r>
              <a:rPr lang="en-US" sz="2400" b="1" dirty="0" smtClean="0">
                <a:solidFill>
                  <a:schemeClr val="bg1"/>
                </a:solidFill>
              </a:rPr>
              <a:t> present) also affect the shift value.</a:t>
            </a:r>
          </a:p>
          <a:p>
            <a:endParaRPr lang="en-US" sz="2400" dirty="0" smtClean="0">
              <a:solidFill>
                <a:schemeClr val="bg1"/>
              </a:solidFill>
            </a:endParaRPr>
          </a:p>
        </p:txBody>
      </p:sp>
      <p:sp>
        <p:nvSpPr>
          <p:cNvPr id="4" name="Slide Number Placeholder 3"/>
          <p:cNvSpPr>
            <a:spLocks noGrp="1"/>
          </p:cNvSpPr>
          <p:nvPr>
            <p:ph type="sldNum" sz="quarter" idx="12"/>
          </p:nvPr>
        </p:nvSpPr>
        <p:spPr/>
        <p:txBody>
          <a:bodyPr/>
          <a:lstStyle/>
          <a:p>
            <a:pPr>
              <a:defRPr/>
            </a:pPr>
            <a:fld id="{B61EE042-9B70-4D13-9E26-BE5F9362E863}" type="slidenum">
              <a:rPr lang="en-US" smtClean="0"/>
              <a:pPr>
                <a:defRPr/>
              </a:pPr>
              <a:t>37</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9938" name="Title 1"/>
          <p:cNvSpPr>
            <a:spLocks noGrp="1"/>
          </p:cNvSpPr>
          <p:nvPr>
            <p:ph type="title"/>
          </p:nvPr>
        </p:nvSpPr>
        <p:spPr/>
        <p:txBody>
          <a:bodyPr/>
          <a:lstStyle/>
          <a:p>
            <a:endParaRPr lang="en-US" smtClean="0"/>
          </a:p>
        </p:txBody>
      </p:sp>
      <p:sp>
        <p:nvSpPr>
          <p:cNvPr id="39939" name="Content Placeholder 2"/>
          <p:cNvSpPr>
            <a:spLocks noGrp="1"/>
          </p:cNvSpPr>
          <p:nvPr>
            <p:ph idx="1"/>
          </p:nvPr>
        </p:nvSpPr>
        <p:spPr>
          <a:xfrm>
            <a:off x="457200" y="1371600"/>
            <a:ext cx="8229600" cy="4754563"/>
          </a:xfrm>
        </p:spPr>
        <p:txBody>
          <a:bodyPr/>
          <a:lstStyle/>
          <a:p>
            <a:pPr algn="just"/>
            <a:r>
              <a:rPr lang="en-US" sz="2400" b="1" dirty="0" smtClean="0">
                <a:solidFill>
                  <a:schemeClr val="bg1"/>
                </a:solidFill>
              </a:rPr>
              <a:t>Anyway some useful correlations had been drawn.</a:t>
            </a:r>
          </a:p>
          <a:p>
            <a:pPr algn="just"/>
            <a:r>
              <a:rPr lang="en-US" sz="2400" b="1" dirty="0" smtClean="0">
                <a:solidFill>
                  <a:schemeClr val="bg1"/>
                </a:solidFill>
              </a:rPr>
              <a:t>Fe-</a:t>
            </a:r>
            <a:r>
              <a:rPr lang="en-US" sz="2400" b="1" dirty="0" err="1" smtClean="0">
                <a:solidFill>
                  <a:schemeClr val="bg1"/>
                </a:solidFill>
              </a:rPr>
              <a:t>porphyrin</a:t>
            </a:r>
            <a:r>
              <a:rPr lang="en-US" sz="2400" b="1" dirty="0" smtClean="0">
                <a:solidFill>
                  <a:schemeClr val="bg1"/>
                </a:solidFill>
              </a:rPr>
              <a:t> complexes are very important biologically.</a:t>
            </a:r>
          </a:p>
          <a:p>
            <a:pPr algn="just"/>
            <a:r>
              <a:rPr lang="en-US" sz="2400" b="1" dirty="0" smtClean="0">
                <a:solidFill>
                  <a:schemeClr val="bg1"/>
                </a:solidFill>
              </a:rPr>
              <a:t>Fe can be present in +2 or +3 state in them.</a:t>
            </a:r>
          </a:p>
          <a:p>
            <a:pPr algn="just"/>
            <a:r>
              <a:rPr lang="en-US" sz="2400" b="1" dirty="0" smtClean="0">
                <a:solidFill>
                  <a:schemeClr val="bg1"/>
                </a:solidFill>
              </a:rPr>
              <a:t> The complexes can be easily reduced. The electron may be to the Fe or to the </a:t>
            </a:r>
            <a:r>
              <a:rPr lang="en-US" sz="2400" b="1" dirty="0" err="1" smtClean="0">
                <a:solidFill>
                  <a:schemeClr val="bg1"/>
                </a:solidFill>
              </a:rPr>
              <a:t>ligand</a:t>
            </a:r>
            <a:r>
              <a:rPr lang="en-US" sz="2400" b="1" dirty="0" smtClean="0">
                <a:solidFill>
                  <a:schemeClr val="bg1"/>
                </a:solidFill>
              </a:rPr>
              <a:t>. In that ambiguous case MB spectra is useful in determining the O.S </a:t>
            </a:r>
          </a:p>
        </p:txBody>
      </p:sp>
      <p:sp>
        <p:nvSpPr>
          <p:cNvPr id="4" name="Slide Number Placeholder 3"/>
          <p:cNvSpPr>
            <a:spLocks noGrp="1"/>
          </p:cNvSpPr>
          <p:nvPr>
            <p:ph type="sldNum" sz="quarter" idx="12"/>
          </p:nvPr>
        </p:nvSpPr>
        <p:spPr/>
        <p:txBody>
          <a:bodyPr/>
          <a:lstStyle/>
          <a:p>
            <a:pPr>
              <a:defRPr/>
            </a:pPr>
            <a:fld id="{F3B7766A-117C-4E00-A6DB-B44F2E58F02D}" type="slidenum">
              <a:rPr lang="en-US" smtClean="0"/>
              <a:pPr>
                <a:defRPr/>
              </a:pPr>
              <a:t>38</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0962" name="Title 1"/>
          <p:cNvSpPr>
            <a:spLocks noGrp="1"/>
          </p:cNvSpPr>
          <p:nvPr>
            <p:ph type="title"/>
          </p:nvPr>
        </p:nvSpPr>
        <p:spPr/>
        <p:txBody>
          <a:bodyPr/>
          <a:lstStyle/>
          <a:p>
            <a:endParaRPr lang="en-US" smtClean="0"/>
          </a:p>
        </p:txBody>
      </p:sp>
      <p:sp>
        <p:nvSpPr>
          <p:cNvPr id="40963" name="Content Placeholder 2"/>
          <p:cNvSpPr>
            <a:spLocks noGrp="1"/>
          </p:cNvSpPr>
          <p:nvPr>
            <p:ph idx="1"/>
          </p:nvPr>
        </p:nvSpPr>
        <p:spPr>
          <a:xfrm>
            <a:off x="304800" y="1295400"/>
            <a:ext cx="8229600" cy="4953000"/>
          </a:xfrm>
        </p:spPr>
        <p:txBody>
          <a:bodyPr/>
          <a:lstStyle/>
          <a:p>
            <a:pPr algn="just"/>
            <a:r>
              <a:rPr lang="en-US" sz="2400" b="1" dirty="0" smtClean="0">
                <a:solidFill>
                  <a:schemeClr val="bg1"/>
                </a:solidFill>
              </a:rPr>
              <a:t>Even though assignment of O.S is often possible, in some cases like </a:t>
            </a:r>
            <a:r>
              <a:rPr lang="en-US" sz="2400" b="1" baseline="30000" dirty="0" smtClean="0">
                <a:solidFill>
                  <a:schemeClr val="bg1"/>
                </a:solidFill>
              </a:rPr>
              <a:t>197</a:t>
            </a:r>
            <a:r>
              <a:rPr lang="en-US" sz="2400" b="1" dirty="0" smtClean="0">
                <a:solidFill>
                  <a:schemeClr val="bg1"/>
                </a:solidFill>
              </a:rPr>
              <a:t>Au many oxidation states show shift values considerably overlapping.</a:t>
            </a:r>
          </a:p>
          <a:p>
            <a:pPr algn="just"/>
            <a:r>
              <a:rPr lang="en-US" sz="2400" b="1" dirty="0" smtClean="0">
                <a:solidFill>
                  <a:schemeClr val="bg1"/>
                </a:solidFill>
              </a:rPr>
              <a:t>In that case, MB spectrum can only be used as a supporting evidence and cannot be used for ascertaining the oxidation state.</a:t>
            </a:r>
          </a:p>
          <a:p>
            <a:pPr algn="just"/>
            <a:r>
              <a:rPr lang="en-US" sz="2400" b="1" dirty="0" smtClean="0">
                <a:solidFill>
                  <a:schemeClr val="bg1"/>
                </a:solidFill>
              </a:rPr>
              <a:t>In addition, the isomer shifts are with relative to a standard only. Different studies have used different standards. So it is important to mention which standard was used. For </a:t>
            </a:r>
            <a:r>
              <a:rPr lang="en-US" sz="2400" b="1" baseline="30000" dirty="0" smtClean="0">
                <a:solidFill>
                  <a:schemeClr val="bg1"/>
                </a:solidFill>
              </a:rPr>
              <a:t>57</a:t>
            </a:r>
            <a:r>
              <a:rPr lang="en-US" sz="2400" b="1" dirty="0" smtClean="0">
                <a:solidFill>
                  <a:schemeClr val="bg1"/>
                </a:solidFill>
              </a:rPr>
              <a:t>Fe – [Fe(CN)</a:t>
            </a:r>
            <a:r>
              <a:rPr lang="en-US" sz="2400" b="1" baseline="-25000" dirty="0" smtClean="0">
                <a:solidFill>
                  <a:schemeClr val="bg1"/>
                </a:solidFill>
              </a:rPr>
              <a:t>5</a:t>
            </a:r>
            <a:r>
              <a:rPr lang="en-US" sz="2400" b="1" dirty="0" smtClean="0">
                <a:solidFill>
                  <a:schemeClr val="bg1"/>
                </a:solidFill>
              </a:rPr>
              <a:t>NO],</a:t>
            </a:r>
            <a:r>
              <a:rPr lang="en-US" sz="2400" b="1" baseline="30000" dirty="0" smtClean="0">
                <a:solidFill>
                  <a:schemeClr val="bg1"/>
                </a:solidFill>
              </a:rPr>
              <a:t>119</a:t>
            </a:r>
            <a:r>
              <a:rPr lang="en-US" sz="2400" b="1" dirty="0" smtClean="0">
                <a:solidFill>
                  <a:schemeClr val="bg1"/>
                </a:solidFill>
              </a:rPr>
              <a:t>Sn-SnO</a:t>
            </a:r>
            <a:r>
              <a:rPr lang="en-US" sz="2400" b="1" baseline="-25000" dirty="0" smtClean="0">
                <a:solidFill>
                  <a:schemeClr val="bg1"/>
                </a:solidFill>
              </a:rPr>
              <a:t>2</a:t>
            </a:r>
          </a:p>
        </p:txBody>
      </p:sp>
      <p:sp>
        <p:nvSpPr>
          <p:cNvPr id="4" name="Slide Number Placeholder 3"/>
          <p:cNvSpPr>
            <a:spLocks noGrp="1"/>
          </p:cNvSpPr>
          <p:nvPr>
            <p:ph type="sldNum" sz="quarter" idx="12"/>
          </p:nvPr>
        </p:nvSpPr>
        <p:spPr/>
        <p:txBody>
          <a:bodyPr/>
          <a:lstStyle/>
          <a:p>
            <a:pPr>
              <a:defRPr/>
            </a:pPr>
            <a:fld id="{41EAE405-3079-40AD-8FB3-714EE8B322C5}" type="slidenum">
              <a:rPr lang="en-US" smtClean="0"/>
              <a:pPr>
                <a:defRPr/>
              </a:pPr>
              <a:t>39</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122" name="Title 1"/>
          <p:cNvSpPr>
            <a:spLocks noGrp="1"/>
          </p:cNvSpPr>
          <p:nvPr>
            <p:ph type="title"/>
          </p:nvPr>
        </p:nvSpPr>
        <p:spPr/>
        <p:txBody>
          <a:bodyPr/>
          <a:lstStyle/>
          <a:p>
            <a:pPr eaLnBrk="1" hangingPunct="1"/>
            <a:r>
              <a:rPr lang="en-US" sz="4800" b="1" smtClean="0">
                <a:solidFill>
                  <a:srgbClr val="0000FF"/>
                </a:solidFill>
              </a:rPr>
              <a:t>Why it is difficult?</a:t>
            </a:r>
          </a:p>
        </p:txBody>
      </p:sp>
      <p:sp>
        <p:nvSpPr>
          <p:cNvPr id="5123" name="Content Placeholder 2"/>
          <p:cNvSpPr>
            <a:spLocks noGrp="1"/>
          </p:cNvSpPr>
          <p:nvPr>
            <p:ph idx="1"/>
          </p:nvPr>
        </p:nvSpPr>
        <p:spPr>
          <a:xfrm>
            <a:off x="457200" y="1189037"/>
            <a:ext cx="8229600" cy="4525963"/>
          </a:xfrm>
        </p:spPr>
        <p:txBody>
          <a:bodyPr/>
          <a:lstStyle/>
          <a:p>
            <a:pPr algn="just" eaLnBrk="1" hangingPunct="1"/>
            <a:r>
              <a:rPr lang="en-US" b="1" dirty="0" smtClean="0">
                <a:solidFill>
                  <a:schemeClr val="bg1">
                    <a:lumMod val="85000"/>
                  </a:schemeClr>
                </a:solidFill>
              </a:rPr>
              <a:t>The only suitable source of </a:t>
            </a:r>
            <a:r>
              <a:rPr lang="el-GR" b="1" dirty="0" smtClean="0">
                <a:solidFill>
                  <a:srgbClr val="FFFF00"/>
                </a:solidFill>
              </a:rPr>
              <a:t>ϒ</a:t>
            </a:r>
            <a:r>
              <a:rPr lang="en-US" b="1" dirty="0" smtClean="0">
                <a:solidFill>
                  <a:srgbClr val="FFFF00"/>
                </a:solidFill>
              </a:rPr>
              <a:t> radiation </a:t>
            </a:r>
            <a:r>
              <a:rPr lang="en-US" b="1" dirty="0" smtClean="0">
                <a:solidFill>
                  <a:schemeClr val="bg1">
                    <a:lumMod val="85000"/>
                  </a:schemeClr>
                </a:solidFill>
              </a:rPr>
              <a:t>is the excited nuclei of the same isotope in the course of radioactive decay.</a:t>
            </a:r>
          </a:p>
          <a:p>
            <a:pPr algn="just" eaLnBrk="1" hangingPunct="1"/>
            <a:r>
              <a:rPr lang="en-US" b="1" dirty="0" smtClean="0">
                <a:solidFill>
                  <a:schemeClr val="bg1">
                    <a:lumMod val="85000"/>
                  </a:schemeClr>
                </a:solidFill>
              </a:rPr>
              <a:t>No way of tuning the energy of the emitted </a:t>
            </a:r>
            <a:r>
              <a:rPr lang="el-GR" b="1" dirty="0" smtClean="0">
                <a:solidFill>
                  <a:schemeClr val="bg1">
                    <a:lumMod val="85000"/>
                  </a:schemeClr>
                </a:solidFill>
              </a:rPr>
              <a:t>ϒ</a:t>
            </a:r>
            <a:r>
              <a:rPr lang="en-US" b="1" dirty="0" smtClean="0">
                <a:solidFill>
                  <a:schemeClr val="bg1">
                    <a:lumMod val="85000"/>
                  </a:schemeClr>
                </a:solidFill>
              </a:rPr>
              <a:t> photon.</a:t>
            </a:r>
          </a:p>
          <a:p>
            <a:pPr algn="just" eaLnBrk="1" hangingPunct="1"/>
            <a:r>
              <a:rPr lang="en-US" b="1" dirty="0" smtClean="0">
                <a:solidFill>
                  <a:schemeClr val="bg1">
                    <a:lumMod val="85000"/>
                  </a:schemeClr>
                </a:solidFill>
              </a:rPr>
              <a:t>The energies involved are much higher  and in the order of </a:t>
            </a:r>
            <a:r>
              <a:rPr lang="en-US" b="1" dirty="0" err="1" smtClean="0">
                <a:solidFill>
                  <a:schemeClr val="bg1">
                    <a:lumMod val="85000"/>
                  </a:schemeClr>
                </a:solidFill>
              </a:rPr>
              <a:t>keV</a:t>
            </a:r>
            <a:r>
              <a:rPr lang="en-US" b="1" dirty="0" smtClean="0">
                <a:solidFill>
                  <a:schemeClr val="bg1">
                    <a:lumMod val="85000"/>
                  </a:schemeClr>
                </a:solidFill>
              </a:rPr>
              <a:t>. </a:t>
            </a:r>
          </a:p>
          <a:p>
            <a:pPr algn="just" eaLnBrk="1" hangingPunct="1"/>
            <a:r>
              <a:rPr lang="en-US" b="1" dirty="0" smtClean="0">
                <a:solidFill>
                  <a:schemeClr val="bg1">
                    <a:lumMod val="85000"/>
                  </a:schemeClr>
                </a:solidFill>
              </a:rPr>
              <a:t>Recoil effect</a:t>
            </a:r>
          </a:p>
          <a:p>
            <a:pPr eaLnBrk="1" hangingPunct="1"/>
            <a:endParaRPr lang="en-US" dirty="0" smtClean="0">
              <a:solidFill>
                <a:schemeClr val="bg1">
                  <a:lumMod val="85000"/>
                </a:schemeClr>
              </a:solidFill>
            </a:endParaRPr>
          </a:p>
        </p:txBody>
      </p:sp>
      <p:sp>
        <p:nvSpPr>
          <p:cNvPr id="4" name="Slide Number Placeholder 3"/>
          <p:cNvSpPr>
            <a:spLocks noGrp="1"/>
          </p:cNvSpPr>
          <p:nvPr>
            <p:ph type="sldNum" sz="quarter" idx="12"/>
          </p:nvPr>
        </p:nvSpPr>
        <p:spPr/>
        <p:txBody>
          <a:bodyPr/>
          <a:lstStyle/>
          <a:p>
            <a:pPr>
              <a:defRPr/>
            </a:pPr>
            <a:fld id="{3B125C68-A4DF-4F97-A56B-77A7BCE583DC}"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1986" name="Title 1"/>
          <p:cNvSpPr>
            <a:spLocks noGrp="1"/>
          </p:cNvSpPr>
          <p:nvPr>
            <p:ph type="title"/>
          </p:nvPr>
        </p:nvSpPr>
        <p:spPr/>
        <p:txBody>
          <a:bodyPr/>
          <a:lstStyle/>
          <a:p>
            <a:r>
              <a:rPr lang="en-US" b="1" smtClean="0">
                <a:solidFill>
                  <a:srgbClr val="FF0000"/>
                </a:solidFill>
              </a:rPr>
              <a:t>Electric Quadruple Interactions</a:t>
            </a:r>
          </a:p>
        </p:txBody>
      </p:sp>
      <p:sp>
        <p:nvSpPr>
          <p:cNvPr id="41987" name="Content Placeholder 2"/>
          <p:cNvSpPr>
            <a:spLocks noGrp="1"/>
          </p:cNvSpPr>
          <p:nvPr>
            <p:ph idx="1"/>
          </p:nvPr>
        </p:nvSpPr>
        <p:spPr/>
        <p:txBody>
          <a:bodyPr/>
          <a:lstStyle/>
          <a:p>
            <a:pPr algn="just"/>
            <a:r>
              <a:rPr lang="en-US" sz="2400" b="1" dirty="0" smtClean="0">
                <a:solidFill>
                  <a:schemeClr val="bg1"/>
                </a:solidFill>
              </a:rPr>
              <a:t>Nuclei in states with an angular momentum quantum number I&gt;1/2 have a non-spherical charge distribution. This produces a nuclear quadruple moment. </a:t>
            </a:r>
          </a:p>
          <a:p>
            <a:pPr algn="just"/>
            <a:r>
              <a:rPr lang="en-US" sz="2400" b="1" dirty="0" smtClean="0">
                <a:solidFill>
                  <a:schemeClr val="bg1"/>
                </a:solidFill>
              </a:rPr>
              <a:t>In the presence of an asymmetrical electric field (produced by an asymmetric electronic charge distribution or </a:t>
            </a:r>
            <a:r>
              <a:rPr lang="en-US" sz="2400" b="1" dirty="0" err="1" smtClean="0">
                <a:solidFill>
                  <a:schemeClr val="bg1"/>
                </a:solidFill>
              </a:rPr>
              <a:t>ligand</a:t>
            </a:r>
            <a:r>
              <a:rPr lang="en-US" sz="2400" b="1" dirty="0" smtClean="0">
                <a:solidFill>
                  <a:schemeClr val="bg1"/>
                </a:solidFill>
              </a:rPr>
              <a:t> arrangement) this splits the nuclear energy levels. </a:t>
            </a:r>
          </a:p>
          <a:p>
            <a:pPr algn="just"/>
            <a:r>
              <a:rPr lang="en-US" sz="2400" b="1" dirty="0" smtClean="0">
                <a:solidFill>
                  <a:schemeClr val="bg1"/>
                </a:solidFill>
              </a:rPr>
              <a:t>The charge distribution is characterized by a single quantity called the Electric Field Gradient (EFG).</a:t>
            </a:r>
          </a:p>
          <a:p>
            <a:endParaRPr lang="en-US" sz="2400" dirty="0" smtClean="0">
              <a:solidFill>
                <a:schemeClr val="bg1"/>
              </a:solidFill>
            </a:endParaRPr>
          </a:p>
        </p:txBody>
      </p:sp>
      <p:sp>
        <p:nvSpPr>
          <p:cNvPr id="4" name="Slide Number Placeholder 3"/>
          <p:cNvSpPr>
            <a:spLocks noGrp="1"/>
          </p:cNvSpPr>
          <p:nvPr>
            <p:ph type="sldNum" sz="quarter" idx="12"/>
          </p:nvPr>
        </p:nvSpPr>
        <p:spPr/>
        <p:txBody>
          <a:bodyPr/>
          <a:lstStyle/>
          <a:p>
            <a:pPr>
              <a:defRPr/>
            </a:pPr>
            <a:fld id="{4B95FF44-C337-4873-96B6-CA660D12D4F1}" type="slidenum">
              <a:rPr lang="en-US" smtClean="0"/>
              <a:pPr>
                <a:defRPr/>
              </a:pPr>
              <a:t>40</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Content Placeholder 3" descr="nuclearmoments14.gif"/>
          <p:cNvPicPr>
            <a:picLocks noGrp="1" noChangeAspect="1"/>
          </p:cNvPicPr>
          <p:nvPr>
            <p:ph idx="4294967295"/>
          </p:nvPr>
        </p:nvPicPr>
        <p:blipFill>
          <a:blip r:embed="rId2" cstate="print"/>
          <a:srcRect/>
          <a:stretch>
            <a:fillRect/>
          </a:stretch>
        </p:blipFill>
        <p:spPr>
          <a:xfrm>
            <a:off x="2971800" y="685800"/>
            <a:ext cx="2971800" cy="2743200"/>
          </a:xfrm>
        </p:spPr>
      </p:pic>
      <p:pic>
        <p:nvPicPr>
          <p:cNvPr id="43011" name="Picture 4" descr="nuclearmoments15.gif"/>
          <p:cNvPicPr>
            <a:picLocks noChangeAspect="1"/>
          </p:cNvPicPr>
          <p:nvPr/>
        </p:nvPicPr>
        <p:blipFill>
          <a:blip r:embed="rId3" cstate="print"/>
          <a:srcRect/>
          <a:stretch>
            <a:fillRect/>
          </a:stretch>
        </p:blipFill>
        <p:spPr bwMode="auto">
          <a:xfrm>
            <a:off x="0" y="685800"/>
            <a:ext cx="2971800" cy="2743200"/>
          </a:xfrm>
          <a:prstGeom prst="rect">
            <a:avLst/>
          </a:prstGeom>
          <a:noFill/>
          <a:ln w="9525">
            <a:noFill/>
            <a:miter lim="800000"/>
            <a:headEnd/>
            <a:tailEnd/>
          </a:ln>
        </p:spPr>
      </p:pic>
      <p:pic>
        <p:nvPicPr>
          <p:cNvPr id="43012" name="Picture 5" descr="nuclearmoments13.gif"/>
          <p:cNvPicPr>
            <a:picLocks noChangeAspect="1"/>
          </p:cNvPicPr>
          <p:nvPr/>
        </p:nvPicPr>
        <p:blipFill>
          <a:blip r:embed="rId4" cstate="print"/>
          <a:srcRect/>
          <a:stretch>
            <a:fillRect/>
          </a:stretch>
        </p:blipFill>
        <p:spPr bwMode="auto">
          <a:xfrm>
            <a:off x="5867400" y="685800"/>
            <a:ext cx="3276600" cy="2743200"/>
          </a:xfrm>
          <a:prstGeom prst="rect">
            <a:avLst/>
          </a:prstGeom>
          <a:noFill/>
          <a:ln w="9525">
            <a:noFill/>
            <a:miter lim="800000"/>
            <a:headEnd/>
            <a:tailEnd/>
          </a:ln>
        </p:spPr>
      </p:pic>
      <p:sp>
        <p:nvSpPr>
          <p:cNvPr id="43013" name="TextBox 6"/>
          <p:cNvSpPr txBox="1">
            <a:spLocks noChangeArrowheads="1"/>
          </p:cNvSpPr>
          <p:nvPr/>
        </p:nvSpPr>
        <p:spPr bwMode="auto">
          <a:xfrm>
            <a:off x="304800" y="5040313"/>
            <a:ext cx="2362200" cy="369887"/>
          </a:xfrm>
          <a:prstGeom prst="rect">
            <a:avLst/>
          </a:prstGeom>
          <a:noFill/>
          <a:ln w="9525">
            <a:noFill/>
            <a:miter lim="800000"/>
            <a:headEnd/>
            <a:tailEnd/>
          </a:ln>
        </p:spPr>
        <p:txBody>
          <a:bodyPr>
            <a:spAutoFit/>
          </a:bodyPr>
          <a:lstStyle/>
          <a:p>
            <a:r>
              <a:rPr lang="en-US" b="1">
                <a:solidFill>
                  <a:srgbClr val="0000FF"/>
                </a:solidFill>
              </a:rPr>
              <a:t>SPHERICAL Q IS 0</a:t>
            </a:r>
          </a:p>
        </p:txBody>
      </p:sp>
      <p:sp>
        <p:nvSpPr>
          <p:cNvPr id="43014" name="TextBox 7"/>
          <p:cNvSpPr txBox="1">
            <a:spLocks noChangeArrowheads="1"/>
          </p:cNvSpPr>
          <p:nvPr/>
        </p:nvSpPr>
        <p:spPr bwMode="auto">
          <a:xfrm>
            <a:off x="6477000" y="5040313"/>
            <a:ext cx="2438400" cy="369887"/>
          </a:xfrm>
          <a:prstGeom prst="rect">
            <a:avLst/>
          </a:prstGeom>
          <a:noFill/>
          <a:ln w="9525">
            <a:noFill/>
            <a:miter lim="800000"/>
            <a:headEnd/>
            <a:tailEnd/>
          </a:ln>
        </p:spPr>
        <p:txBody>
          <a:bodyPr>
            <a:spAutoFit/>
          </a:bodyPr>
          <a:lstStyle/>
          <a:p>
            <a:r>
              <a:rPr lang="en-US" b="1">
                <a:solidFill>
                  <a:srgbClr val="0000FF"/>
                </a:solidFill>
              </a:rPr>
              <a:t>PROLATE Q IS +IVE</a:t>
            </a:r>
          </a:p>
        </p:txBody>
      </p:sp>
      <p:sp>
        <p:nvSpPr>
          <p:cNvPr id="43015" name="TextBox 8"/>
          <p:cNvSpPr txBox="1">
            <a:spLocks noChangeArrowheads="1"/>
          </p:cNvSpPr>
          <p:nvPr/>
        </p:nvSpPr>
        <p:spPr bwMode="auto">
          <a:xfrm>
            <a:off x="3352800" y="5040313"/>
            <a:ext cx="2286000" cy="369887"/>
          </a:xfrm>
          <a:prstGeom prst="rect">
            <a:avLst/>
          </a:prstGeom>
          <a:noFill/>
          <a:ln w="9525">
            <a:noFill/>
            <a:miter lim="800000"/>
            <a:headEnd/>
            <a:tailEnd/>
          </a:ln>
        </p:spPr>
        <p:txBody>
          <a:bodyPr>
            <a:spAutoFit/>
          </a:bodyPr>
          <a:lstStyle/>
          <a:p>
            <a:r>
              <a:rPr lang="en-US" b="1">
                <a:solidFill>
                  <a:srgbClr val="0000FF"/>
                </a:solidFill>
              </a:rPr>
              <a:t>OBLATE Q IS -IVE</a:t>
            </a:r>
          </a:p>
        </p:txBody>
      </p:sp>
      <p:sp>
        <p:nvSpPr>
          <p:cNvPr id="8" name="Slide Number Placeholder 7"/>
          <p:cNvSpPr>
            <a:spLocks noGrp="1"/>
          </p:cNvSpPr>
          <p:nvPr>
            <p:ph type="sldNum" sz="quarter" idx="12"/>
          </p:nvPr>
        </p:nvSpPr>
        <p:spPr/>
        <p:txBody>
          <a:bodyPr/>
          <a:lstStyle/>
          <a:p>
            <a:pPr>
              <a:defRPr/>
            </a:pPr>
            <a:fld id="{40FBD680-7B44-4B9C-A4AF-426913108D25}" type="slidenum">
              <a:rPr lang="en-US" smtClean="0"/>
              <a:pPr>
                <a:defRPr/>
              </a:pPr>
              <a:t>41</a:t>
            </a:fld>
            <a:endParaRPr lang="en-US"/>
          </a:p>
        </p:txBody>
      </p:sp>
      <p:sp>
        <p:nvSpPr>
          <p:cNvPr id="9" name="Footer Placeholder 8"/>
          <p:cNvSpPr>
            <a:spLocks noGrp="1"/>
          </p:cNvSpPr>
          <p:nvPr>
            <p:ph type="ftr" sz="quarter" idx="11"/>
          </p:nvPr>
        </p:nvSpPr>
        <p:spPr/>
        <p:txBody>
          <a:bodyPr/>
          <a:lstStyle/>
          <a:p>
            <a:pPr>
              <a:defRPr/>
            </a:pPr>
            <a:r>
              <a:rPr lang="en-US" smtClean="0"/>
              <a:t>Dr.A. Simi</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p:nvPr/>
        </p:nvCxnSpPr>
        <p:spPr>
          <a:xfrm rot="5400000" flipH="1" flipV="1">
            <a:off x="5829300" y="2705100"/>
            <a:ext cx="2971800" cy="2895600"/>
          </a:xfrm>
          <a:prstGeom prst="straightConnector1">
            <a:avLst/>
          </a:prstGeom>
          <a:ln w="381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flipH="1" flipV="1">
            <a:off x="5067301" y="3924300"/>
            <a:ext cx="4495800" cy="3175"/>
          </a:xfrm>
          <a:prstGeom prst="straightConnector1">
            <a:avLst/>
          </a:prstGeom>
          <a:ln w="381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5410200" y="4343400"/>
            <a:ext cx="3733800" cy="1588"/>
          </a:xfrm>
          <a:prstGeom prst="straightConnector1">
            <a:avLst/>
          </a:prstGeom>
          <a:ln w="381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flipH="1" flipV="1">
            <a:off x="420688" y="4076700"/>
            <a:ext cx="4646612"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33400" y="4343400"/>
            <a:ext cx="4267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039" name="Title 1"/>
          <p:cNvSpPr>
            <a:spLocks noGrp="1"/>
          </p:cNvSpPr>
          <p:nvPr>
            <p:ph type="title"/>
          </p:nvPr>
        </p:nvSpPr>
        <p:spPr/>
        <p:txBody>
          <a:bodyPr/>
          <a:lstStyle/>
          <a:p>
            <a:r>
              <a:rPr lang="en-US" sz="4800" b="1" smtClean="0">
                <a:solidFill>
                  <a:srgbClr val="FF0000"/>
                </a:solidFill>
              </a:rPr>
              <a:t>Oblate and Prolate nuclei</a:t>
            </a:r>
          </a:p>
        </p:txBody>
      </p:sp>
      <p:pic>
        <p:nvPicPr>
          <p:cNvPr id="44040" name="Picture 4" descr="ProlateSpheroid.png"/>
          <p:cNvPicPr>
            <a:picLocks noChangeAspect="1"/>
          </p:cNvPicPr>
          <p:nvPr/>
        </p:nvPicPr>
        <p:blipFill>
          <a:blip r:embed="rId2" cstate="print"/>
          <a:srcRect/>
          <a:stretch>
            <a:fillRect/>
          </a:stretch>
        </p:blipFill>
        <p:spPr bwMode="auto">
          <a:xfrm>
            <a:off x="6172200" y="2447925"/>
            <a:ext cx="2286000" cy="3419475"/>
          </a:xfrm>
          <a:prstGeom prst="rect">
            <a:avLst/>
          </a:prstGeom>
          <a:noFill/>
          <a:ln w="9525">
            <a:noFill/>
            <a:miter lim="800000"/>
            <a:headEnd/>
            <a:tailEnd/>
          </a:ln>
        </p:spPr>
      </p:pic>
      <p:cxnSp>
        <p:nvCxnSpPr>
          <p:cNvPr id="60" name="Straight Arrow Connector 59"/>
          <p:cNvCxnSpPr/>
          <p:nvPr/>
        </p:nvCxnSpPr>
        <p:spPr>
          <a:xfrm rot="5400000" flipH="1" flipV="1">
            <a:off x="2209801" y="2362200"/>
            <a:ext cx="10668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4042" name="Content Placeholder 13" descr="oblateSpheroid.png"/>
          <p:cNvPicPr>
            <a:picLocks noGrp="1" noChangeAspect="1"/>
          </p:cNvPicPr>
          <p:nvPr>
            <p:ph idx="1"/>
          </p:nvPr>
        </p:nvPicPr>
        <p:blipFill>
          <a:blip r:embed="rId3" cstate="print"/>
          <a:srcRect/>
          <a:stretch>
            <a:fillRect/>
          </a:stretch>
        </p:blipFill>
        <p:spPr>
          <a:xfrm>
            <a:off x="762000" y="2438400"/>
            <a:ext cx="3970338" cy="3276600"/>
          </a:xfrm>
        </p:spPr>
      </p:pic>
      <p:cxnSp>
        <p:nvCxnSpPr>
          <p:cNvPr id="65" name="Straight Connector 64"/>
          <p:cNvCxnSpPr/>
          <p:nvPr/>
        </p:nvCxnSpPr>
        <p:spPr>
          <a:xfrm rot="5400000" flipH="1" flipV="1">
            <a:off x="2209800" y="2438400"/>
            <a:ext cx="106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3848100" y="2171700"/>
            <a:ext cx="8382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571500" y="4686300"/>
            <a:ext cx="1600200" cy="1524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5867400" y="4800600"/>
            <a:ext cx="8382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flipV="1">
            <a:off x="5867400" y="4724400"/>
            <a:ext cx="914400" cy="9144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pPr>
              <a:defRPr/>
            </a:pPr>
            <a:fld id="{7D27EE80-2CE9-4EFD-8B83-D925DB0C8F7F}" type="slidenum">
              <a:rPr lang="en-US" smtClean="0"/>
              <a:pPr>
                <a:defRPr/>
              </a:pPr>
              <a:t>42</a:t>
            </a:fld>
            <a:endParaRPr lang="en-US"/>
          </a:p>
        </p:txBody>
      </p:sp>
      <p:sp>
        <p:nvSpPr>
          <p:cNvPr id="17" name="Footer Placeholder 16"/>
          <p:cNvSpPr>
            <a:spLocks noGrp="1"/>
          </p:cNvSpPr>
          <p:nvPr>
            <p:ph type="ftr" sz="quarter" idx="11"/>
          </p:nvPr>
        </p:nvSpPr>
        <p:spPr/>
        <p:txBody>
          <a:bodyPr/>
          <a:lstStyle/>
          <a:p>
            <a:pPr>
              <a:defRPr/>
            </a:pPr>
            <a:r>
              <a:rPr lang="en-US" smtClean="0"/>
              <a:t>Dr.A. Simi</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5058" name="Title 1"/>
          <p:cNvSpPr>
            <a:spLocks noGrp="1"/>
          </p:cNvSpPr>
          <p:nvPr>
            <p:ph type="title"/>
          </p:nvPr>
        </p:nvSpPr>
        <p:spPr/>
        <p:txBody>
          <a:bodyPr/>
          <a:lstStyle/>
          <a:p>
            <a:endParaRPr lang="en-US" smtClean="0"/>
          </a:p>
        </p:txBody>
      </p:sp>
      <p:sp>
        <p:nvSpPr>
          <p:cNvPr id="45059" name="Content Placeholder 2"/>
          <p:cNvSpPr>
            <a:spLocks noGrp="1"/>
          </p:cNvSpPr>
          <p:nvPr>
            <p:ph idx="1"/>
          </p:nvPr>
        </p:nvSpPr>
        <p:spPr/>
        <p:txBody>
          <a:bodyPr/>
          <a:lstStyle/>
          <a:p>
            <a:r>
              <a:rPr lang="en-US" sz="2400" b="1" dirty="0" smtClean="0">
                <a:solidFill>
                  <a:schemeClr val="bg1"/>
                </a:solidFill>
              </a:rPr>
              <a:t>In the case of an isotope with a I=3/2 excited state, such as </a:t>
            </a:r>
            <a:r>
              <a:rPr lang="en-US" sz="2400" b="1" baseline="30000" dirty="0" smtClean="0">
                <a:solidFill>
                  <a:schemeClr val="bg1"/>
                </a:solidFill>
              </a:rPr>
              <a:t>57</a:t>
            </a:r>
            <a:r>
              <a:rPr lang="en-US" sz="2400" b="1" dirty="0" smtClean="0">
                <a:solidFill>
                  <a:schemeClr val="bg1"/>
                </a:solidFill>
              </a:rPr>
              <a:t>Fe or </a:t>
            </a:r>
            <a:r>
              <a:rPr lang="en-US" sz="2400" b="1" baseline="30000" dirty="0" smtClean="0">
                <a:solidFill>
                  <a:schemeClr val="bg1"/>
                </a:solidFill>
              </a:rPr>
              <a:t>119</a:t>
            </a:r>
            <a:r>
              <a:rPr lang="en-US" sz="2400" b="1" dirty="0" smtClean="0">
                <a:solidFill>
                  <a:schemeClr val="bg1"/>
                </a:solidFill>
              </a:rPr>
              <a:t>Sn, the excited state is split into two sub states  </a:t>
            </a:r>
            <a:r>
              <a:rPr lang="en-US" sz="2400" b="1" dirty="0" err="1" smtClean="0">
                <a:solidFill>
                  <a:schemeClr val="bg1"/>
                </a:solidFill>
              </a:rPr>
              <a:t>m</a:t>
            </a:r>
            <a:r>
              <a:rPr lang="en-US" sz="2400" b="1" baseline="-25000" dirty="0" err="1" smtClean="0">
                <a:solidFill>
                  <a:schemeClr val="bg1"/>
                </a:solidFill>
              </a:rPr>
              <a:t>I</a:t>
            </a:r>
            <a:r>
              <a:rPr lang="en-US" sz="2400" b="1" dirty="0" smtClean="0">
                <a:solidFill>
                  <a:schemeClr val="bg1"/>
                </a:solidFill>
              </a:rPr>
              <a:t>=±1/2 and </a:t>
            </a:r>
            <a:r>
              <a:rPr lang="en-US" sz="2400" b="1" dirty="0" err="1" smtClean="0">
                <a:solidFill>
                  <a:schemeClr val="bg1"/>
                </a:solidFill>
              </a:rPr>
              <a:t>m</a:t>
            </a:r>
            <a:r>
              <a:rPr lang="en-US" sz="2400" b="1" baseline="-25000" dirty="0" err="1" smtClean="0">
                <a:solidFill>
                  <a:schemeClr val="bg1"/>
                </a:solidFill>
              </a:rPr>
              <a:t>I</a:t>
            </a:r>
            <a:r>
              <a:rPr lang="en-US" sz="2400" b="1" dirty="0" smtClean="0">
                <a:solidFill>
                  <a:schemeClr val="bg1"/>
                </a:solidFill>
              </a:rPr>
              <a:t>=±3/2. </a:t>
            </a:r>
          </a:p>
          <a:p>
            <a:r>
              <a:rPr lang="en-US" sz="2400" b="1" dirty="0" smtClean="0">
                <a:solidFill>
                  <a:schemeClr val="bg1"/>
                </a:solidFill>
              </a:rPr>
              <a:t>This  gives a  two line spectrum or 'doublet'.</a:t>
            </a:r>
          </a:p>
          <a:p>
            <a:r>
              <a:rPr lang="en-US" sz="2400" b="1" dirty="0" smtClean="0">
                <a:solidFill>
                  <a:schemeClr val="bg1"/>
                </a:solidFill>
              </a:rPr>
              <a:t>The magnitude of splitting, Delta, is related to the nuclear </a:t>
            </a:r>
            <a:r>
              <a:rPr lang="en-US" sz="2400" b="1" dirty="0" err="1" smtClean="0">
                <a:solidFill>
                  <a:schemeClr val="bg1"/>
                </a:solidFill>
              </a:rPr>
              <a:t>quadrupole</a:t>
            </a:r>
            <a:r>
              <a:rPr lang="en-US" sz="2400" b="1" dirty="0" smtClean="0">
                <a:solidFill>
                  <a:schemeClr val="bg1"/>
                </a:solidFill>
              </a:rPr>
              <a:t> moment, Q, and the principle component of the EFG, </a:t>
            </a:r>
            <a:r>
              <a:rPr lang="en-US" sz="2400" b="1" dirty="0" err="1" smtClean="0">
                <a:solidFill>
                  <a:schemeClr val="bg1"/>
                </a:solidFill>
              </a:rPr>
              <a:t>V</a:t>
            </a:r>
            <a:r>
              <a:rPr lang="en-US" sz="2400" b="1" baseline="-25000" dirty="0" err="1" smtClean="0">
                <a:solidFill>
                  <a:schemeClr val="bg1"/>
                </a:solidFill>
              </a:rPr>
              <a:t>zz</a:t>
            </a:r>
            <a:r>
              <a:rPr lang="en-US" sz="2400" b="1" dirty="0" smtClean="0">
                <a:solidFill>
                  <a:schemeClr val="bg1"/>
                </a:solidFill>
              </a:rPr>
              <a:t>, by the relation Δ=</a:t>
            </a:r>
            <a:r>
              <a:rPr lang="en-US" sz="2400" b="1" dirty="0" err="1" smtClean="0">
                <a:solidFill>
                  <a:schemeClr val="bg1"/>
                </a:solidFill>
              </a:rPr>
              <a:t>eQV</a:t>
            </a:r>
            <a:r>
              <a:rPr lang="en-US" sz="2400" b="1" baseline="-25000" dirty="0" err="1" smtClean="0">
                <a:solidFill>
                  <a:schemeClr val="bg1"/>
                </a:solidFill>
              </a:rPr>
              <a:t>zz</a:t>
            </a:r>
            <a:r>
              <a:rPr lang="en-US" sz="2400" b="1" dirty="0" smtClean="0">
                <a:solidFill>
                  <a:schemeClr val="bg1"/>
                </a:solidFill>
              </a:rPr>
              <a:t>/2</a:t>
            </a:r>
          </a:p>
        </p:txBody>
      </p:sp>
      <p:sp>
        <p:nvSpPr>
          <p:cNvPr id="4" name="Slide Number Placeholder 3"/>
          <p:cNvSpPr>
            <a:spLocks noGrp="1"/>
          </p:cNvSpPr>
          <p:nvPr>
            <p:ph type="sldNum" sz="quarter" idx="12"/>
          </p:nvPr>
        </p:nvSpPr>
        <p:spPr/>
        <p:txBody>
          <a:bodyPr/>
          <a:lstStyle/>
          <a:p>
            <a:pPr>
              <a:defRPr/>
            </a:pPr>
            <a:fld id="{44D2EC8F-10DD-43D2-AC4F-7EA3043D8A00}" type="slidenum">
              <a:rPr lang="en-US" smtClean="0"/>
              <a:pPr>
                <a:defRPr/>
              </a:pPr>
              <a:t>43</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1"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z="4000" b="1" smtClean="0">
                <a:solidFill>
                  <a:srgbClr val="7030A0"/>
                </a:solidFill>
              </a:rPr>
              <a:t>Quadruple Splitting for </a:t>
            </a:r>
            <a:r>
              <a:rPr lang="en-US" sz="4000" b="1" baseline="30000" smtClean="0">
                <a:solidFill>
                  <a:srgbClr val="7030A0"/>
                </a:solidFill>
              </a:rPr>
              <a:t>57</a:t>
            </a:r>
            <a:r>
              <a:rPr lang="en-US" sz="4000" b="1" smtClean="0">
                <a:solidFill>
                  <a:srgbClr val="7030A0"/>
                </a:solidFill>
              </a:rPr>
              <a:t>Fe and </a:t>
            </a:r>
            <a:r>
              <a:rPr lang="en-US" sz="4000" b="1" baseline="30000" smtClean="0">
                <a:solidFill>
                  <a:srgbClr val="7030A0"/>
                </a:solidFill>
              </a:rPr>
              <a:t>119</a:t>
            </a:r>
            <a:r>
              <a:rPr lang="en-US" sz="4000" b="1" smtClean="0">
                <a:solidFill>
                  <a:srgbClr val="7030A0"/>
                </a:solidFill>
              </a:rPr>
              <a:t>Sn</a:t>
            </a:r>
          </a:p>
        </p:txBody>
      </p:sp>
      <p:pic>
        <p:nvPicPr>
          <p:cNvPr id="4" name="Content Placeholder 3" descr="Fig2: Quadrupole splitting for a 3/2 to 1/2 transition. The magnitude of quadrupole splitting, Delta, is shown"/>
          <p:cNvPicPr>
            <a:picLocks noGrp="1"/>
          </p:cNvPicPr>
          <p:nvPr>
            <p:ph idx="1"/>
          </p:nvPr>
        </p:nvPicPr>
        <p:blipFill>
          <a:blip r:embed="rId2" cstate="print"/>
          <a:srcRect/>
          <a:stretch>
            <a:fillRect/>
          </a:stretch>
        </p:blipFill>
        <p:spPr>
          <a:xfrm>
            <a:off x="1143000" y="1447800"/>
            <a:ext cx="7162800" cy="5029200"/>
          </a:xfrm>
          <a:ln w="38100" cap="sq">
            <a:solidFill>
              <a:srgbClr val="000000"/>
            </a:solidFill>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pPr>
              <a:defRPr/>
            </a:pPr>
            <a:fld id="{6A7FB16E-5C54-4FFC-BF65-DD32A44B1903}" type="slidenum">
              <a:rPr lang="en-US" smtClean="0"/>
              <a:pPr>
                <a:defRPr/>
              </a:pPr>
              <a:t>44</a:t>
            </a:fld>
            <a:endParaRPr lang="en-US"/>
          </a:p>
        </p:txBody>
      </p:sp>
      <p:sp>
        <p:nvSpPr>
          <p:cNvPr id="6" name="Footer Placeholder 5"/>
          <p:cNvSpPr>
            <a:spLocks noGrp="1"/>
          </p:cNvSpPr>
          <p:nvPr>
            <p:ph type="ftr" sz="quarter" idx="11"/>
          </p:nvPr>
        </p:nvSpPr>
        <p:spPr/>
        <p:txBody>
          <a:bodyPr/>
          <a:lstStyle/>
          <a:p>
            <a:pPr>
              <a:defRPr/>
            </a:pPr>
            <a:r>
              <a:rPr lang="en-US" smtClean="0"/>
              <a:t>Dr.A. Simi</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457200" y="762000"/>
            <a:ext cx="5029200" cy="5562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107" name="Title 1"/>
          <p:cNvSpPr>
            <a:spLocks noGrp="1"/>
          </p:cNvSpPr>
          <p:nvPr>
            <p:ph type="title"/>
          </p:nvPr>
        </p:nvSpPr>
        <p:spPr>
          <a:xfrm>
            <a:off x="457200" y="274638"/>
            <a:ext cx="8229600" cy="639762"/>
          </a:xfrm>
        </p:spPr>
        <p:txBody>
          <a:bodyPr/>
          <a:lstStyle/>
          <a:p>
            <a:endParaRPr lang="en-US" smtClean="0"/>
          </a:p>
        </p:txBody>
      </p:sp>
      <p:cxnSp>
        <p:nvCxnSpPr>
          <p:cNvPr id="5" name="Straight Connector 4"/>
          <p:cNvCxnSpPr/>
          <p:nvPr/>
        </p:nvCxnSpPr>
        <p:spPr>
          <a:xfrm>
            <a:off x="838200" y="4953000"/>
            <a:ext cx="9906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14400" y="1981200"/>
            <a:ext cx="91440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43200" y="1143000"/>
            <a:ext cx="182880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743200" y="2286000"/>
            <a:ext cx="175260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43200" y="2819400"/>
            <a:ext cx="182880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43200" y="4648200"/>
            <a:ext cx="17526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19400" y="5715000"/>
            <a:ext cx="16764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19400" y="6172200"/>
            <a:ext cx="16764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743200" y="3581400"/>
            <a:ext cx="18288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flipH="1" flipV="1">
            <a:off x="3200401" y="2362200"/>
            <a:ext cx="2438400" cy="3175"/>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flipH="1" flipV="1">
            <a:off x="2514601" y="2895600"/>
            <a:ext cx="3505200" cy="3175"/>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flipH="1" flipV="1">
            <a:off x="1829594" y="3428206"/>
            <a:ext cx="4572000" cy="158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flipH="1" flipV="1">
            <a:off x="2782094" y="3466306"/>
            <a:ext cx="2362200" cy="1588"/>
          </a:xfrm>
          <a:prstGeom prst="straightConnector1">
            <a:avLst/>
          </a:prstGeom>
          <a:ln w="2540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flipH="1" flipV="1">
            <a:off x="2096294" y="3999706"/>
            <a:ext cx="3429000" cy="1588"/>
          </a:xfrm>
          <a:prstGeom prst="straightConnector1">
            <a:avLst/>
          </a:prstGeom>
          <a:ln w="2540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flipH="1" flipV="1">
            <a:off x="1715294" y="4228306"/>
            <a:ext cx="3886200" cy="1588"/>
          </a:xfrm>
          <a:prstGeom prst="straightConnector1">
            <a:avLst/>
          </a:prstGeom>
          <a:ln w="2540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flipH="1" flipV="1">
            <a:off x="1906588" y="4267200"/>
            <a:ext cx="2894012" cy="1588"/>
          </a:xfrm>
          <a:prstGeom prst="straightConnector1">
            <a:avLst/>
          </a:prstGeom>
          <a:ln w="25400">
            <a:solidFill>
              <a:srgbClr val="0033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flipH="1" flipV="1">
            <a:off x="1525588" y="4495800"/>
            <a:ext cx="3351212" cy="1588"/>
          </a:xfrm>
          <a:prstGeom prst="straightConnector1">
            <a:avLst/>
          </a:prstGeom>
          <a:ln w="25400">
            <a:solidFill>
              <a:srgbClr val="003300"/>
            </a:solidFill>
            <a:tailEnd type="arrow"/>
          </a:ln>
        </p:spPr>
        <p:style>
          <a:lnRef idx="1">
            <a:schemeClr val="accent1"/>
          </a:lnRef>
          <a:fillRef idx="0">
            <a:schemeClr val="accent1"/>
          </a:fillRef>
          <a:effectRef idx="0">
            <a:schemeClr val="accent1"/>
          </a:effectRef>
          <a:fontRef idx="minor">
            <a:schemeClr val="tx1"/>
          </a:fontRef>
        </p:style>
      </p:cxnSp>
      <p:sp>
        <p:nvSpPr>
          <p:cNvPr id="47125" name="TextBox 71"/>
          <p:cNvSpPr txBox="1">
            <a:spLocks noChangeArrowheads="1"/>
          </p:cNvSpPr>
          <p:nvPr/>
        </p:nvSpPr>
        <p:spPr bwMode="auto">
          <a:xfrm>
            <a:off x="4648200" y="990600"/>
            <a:ext cx="685800" cy="369888"/>
          </a:xfrm>
          <a:prstGeom prst="rect">
            <a:avLst/>
          </a:prstGeom>
          <a:noFill/>
          <a:ln w="9525">
            <a:noFill/>
            <a:miter lim="800000"/>
            <a:headEnd/>
            <a:tailEnd/>
          </a:ln>
        </p:spPr>
        <p:txBody>
          <a:bodyPr>
            <a:spAutoFit/>
          </a:bodyPr>
          <a:lstStyle/>
          <a:p>
            <a:r>
              <a:rPr lang="en-US" b="1"/>
              <a:t>±5/2</a:t>
            </a:r>
          </a:p>
        </p:txBody>
      </p:sp>
      <p:sp>
        <p:nvSpPr>
          <p:cNvPr id="47126" name="TextBox 72"/>
          <p:cNvSpPr txBox="1">
            <a:spLocks noChangeArrowheads="1"/>
          </p:cNvSpPr>
          <p:nvPr/>
        </p:nvSpPr>
        <p:spPr bwMode="auto">
          <a:xfrm>
            <a:off x="4572000" y="2144713"/>
            <a:ext cx="685800" cy="369887"/>
          </a:xfrm>
          <a:prstGeom prst="rect">
            <a:avLst/>
          </a:prstGeom>
          <a:noFill/>
          <a:ln w="9525">
            <a:noFill/>
            <a:miter lim="800000"/>
            <a:headEnd/>
            <a:tailEnd/>
          </a:ln>
        </p:spPr>
        <p:txBody>
          <a:bodyPr>
            <a:spAutoFit/>
          </a:bodyPr>
          <a:lstStyle/>
          <a:p>
            <a:r>
              <a:rPr lang="en-US" b="1"/>
              <a:t>±3/2</a:t>
            </a:r>
          </a:p>
        </p:txBody>
      </p:sp>
      <p:sp>
        <p:nvSpPr>
          <p:cNvPr id="47127" name="TextBox 73"/>
          <p:cNvSpPr txBox="1">
            <a:spLocks noChangeArrowheads="1"/>
          </p:cNvSpPr>
          <p:nvPr/>
        </p:nvSpPr>
        <p:spPr bwMode="auto">
          <a:xfrm>
            <a:off x="4572000" y="2601913"/>
            <a:ext cx="685800" cy="369887"/>
          </a:xfrm>
          <a:prstGeom prst="rect">
            <a:avLst/>
          </a:prstGeom>
          <a:noFill/>
          <a:ln w="9525">
            <a:noFill/>
            <a:miter lim="800000"/>
            <a:headEnd/>
            <a:tailEnd/>
          </a:ln>
        </p:spPr>
        <p:txBody>
          <a:bodyPr>
            <a:spAutoFit/>
          </a:bodyPr>
          <a:lstStyle/>
          <a:p>
            <a:r>
              <a:rPr lang="en-US" b="1"/>
              <a:t>±1/2</a:t>
            </a:r>
          </a:p>
        </p:txBody>
      </p:sp>
      <p:sp>
        <p:nvSpPr>
          <p:cNvPr id="47128" name="TextBox 74"/>
          <p:cNvSpPr txBox="1">
            <a:spLocks noChangeArrowheads="1"/>
          </p:cNvSpPr>
          <p:nvPr/>
        </p:nvSpPr>
        <p:spPr bwMode="auto">
          <a:xfrm>
            <a:off x="4572000" y="3363913"/>
            <a:ext cx="685800" cy="369887"/>
          </a:xfrm>
          <a:prstGeom prst="rect">
            <a:avLst/>
          </a:prstGeom>
          <a:noFill/>
          <a:ln w="9525">
            <a:noFill/>
            <a:miter lim="800000"/>
            <a:headEnd/>
            <a:tailEnd/>
          </a:ln>
        </p:spPr>
        <p:txBody>
          <a:bodyPr>
            <a:spAutoFit/>
          </a:bodyPr>
          <a:lstStyle/>
          <a:p>
            <a:r>
              <a:rPr lang="en-US" b="1"/>
              <a:t>±7/2</a:t>
            </a:r>
          </a:p>
        </p:txBody>
      </p:sp>
      <p:sp>
        <p:nvSpPr>
          <p:cNvPr id="47129" name="TextBox 75"/>
          <p:cNvSpPr txBox="1">
            <a:spLocks noChangeArrowheads="1"/>
          </p:cNvSpPr>
          <p:nvPr/>
        </p:nvSpPr>
        <p:spPr bwMode="auto">
          <a:xfrm>
            <a:off x="4572000" y="4430713"/>
            <a:ext cx="685800" cy="369887"/>
          </a:xfrm>
          <a:prstGeom prst="rect">
            <a:avLst/>
          </a:prstGeom>
          <a:noFill/>
          <a:ln w="9525">
            <a:noFill/>
            <a:miter lim="800000"/>
            <a:headEnd/>
            <a:tailEnd/>
          </a:ln>
        </p:spPr>
        <p:txBody>
          <a:bodyPr>
            <a:spAutoFit/>
          </a:bodyPr>
          <a:lstStyle/>
          <a:p>
            <a:r>
              <a:rPr lang="en-US" b="1"/>
              <a:t>±5/2</a:t>
            </a:r>
          </a:p>
        </p:txBody>
      </p:sp>
      <p:sp>
        <p:nvSpPr>
          <p:cNvPr id="47130" name="TextBox 76"/>
          <p:cNvSpPr txBox="1">
            <a:spLocks noChangeArrowheads="1"/>
          </p:cNvSpPr>
          <p:nvPr/>
        </p:nvSpPr>
        <p:spPr bwMode="auto">
          <a:xfrm>
            <a:off x="4572000" y="5497513"/>
            <a:ext cx="685800" cy="369887"/>
          </a:xfrm>
          <a:prstGeom prst="rect">
            <a:avLst/>
          </a:prstGeom>
          <a:noFill/>
          <a:ln w="9525">
            <a:noFill/>
            <a:miter lim="800000"/>
            <a:headEnd/>
            <a:tailEnd/>
          </a:ln>
        </p:spPr>
        <p:txBody>
          <a:bodyPr>
            <a:spAutoFit/>
          </a:bodyPr>
          <a:lstStyle/>
          <a:p>
            <a:r>
              <a:rPr lang="en-US" b="1"/>
              <a:t>±3/2</a:t>
            </a:r>
          </a:p>
        </p:txBody>
      </p:sp>
      <p:sp>
        <p:nvSpPr>
          <p:cNvPr id="47131" name="TextBox 77"/>
          <p:cNvSpPr txBox="1">
            <a:spLocks noChangeArrowheads="1"/>
          </p:cNvSpPr>
          <p:nvPr/>
        </p:nvSpPr>
        <p:spPr bwMode="auto">
          <a:xfrm>
            <a:off x="4572000" y="6030913"/>
            <a:ext cx="685800" cy="369887"/>
          </a:xfrm>
          <a:prstGeom prst="rect">
            <a:avLst/>
          </a:prstGeom>
          <a:noFill/>
          <a:ln w="9525">
            <a:noFill/>
            <a:miter lim="800000"/>
            <a:headEnd/>
            <a:tailEnd/>
          </a:ln>
        </p:spPr>
        <p:txBody>
          <a:bodyPr>
            <a:spAutoFit/>
          </a:bodyPr>
          <a:lstStyle/>
          <a:p>
            <a:r>
              <a:rPr lang="en-US" b="1"/>
              <a:t>±1/2</a:t>
            </a:r>
          </a:p>
        </p:txBody>
      </p:sp>
      <p:cxnSp>
        <p:nvCxnSpPr>
          <p:cNvPr id="80" name="Straight Connector 79"/>
          <p:cNvCxnSpPr/>
          <p:nvPr/>
        </p:nvCxnSpPr>
        <p:spPr>
          <a:xfrm flipV="1">
            <a:off x="1828800" y="1143000"/>
            <a:ext cx="914400" cy="838200"/>
          </a:xfrm>
          <a:prstGeom prst="line">
            <a:avLst/>
          </a:prstGeom>
          <a:ln w="25400">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905000" y="1981200"/>
            <a:ext cx="914400" cy="304800"/>
          </a:xfrm>
          <a:prstGeom prst="line">
            <a:avLst/>
          </a:prstGeom>
          <a:ln w="25400">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828800" y="1981200"/>
            <a:ext cx="990600" cy="838200"/>
          </a:xfrm>
          <a:prstGeom prst="line">
            <a:avLst/>
          </a:prstGeom>
          <a:ln w="25400">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flipH="1" flipV="1">
            <a:off x="1562100" y="3771900"/>
            <a:ext cx="1371600" cy="990600"/>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1828800" y="4648200"/>
            <a:ext cx="914400" cy="304800"/>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828800" y="4953000"/>
            <a:ext cx="990600" cy="762000"/>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6200000" flipH="1">
            <a:off x="1676400" y="5029200"/>
            <a:ext cx="1219200" cy="1066800"/>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47139" name="TextBox 97"/>
          <p:cNvSpPr txBox="1">
            <a:spLocks noChangeArrowheads="1"/>
          </p:cNvSpPr>
          <p:nvPr/>
        </p:nvSpPr>
        <p:spPr bwMode="auto">
          <a:xfrm>
            <a:off x="685800" y="1371600"/>
            <a:ext cx="1143000" cy="369888"/>
          </a:xfrm>
          <a:prstGeom prst="rect">
            <a:avLst/>
          </a:prstGeom>
          <a:noFill/>
          <a:ln w="9525">
            <a:noFill/>
            <a:miter lim="800000"/>
            <a:headEnd/>
            <a:tailEnd/>
          </a:ln>
        </p:spPr>
        <p:txBody>
          <a:bodyPr>
            <a:spAutoFit/>
          </a:bodyPr>
          <a:lstStyle/>
          <a:p>
            <a:r>
              <a:rPr lang="en-US" b="1">
                <a:solidFill>
                  <a:srgbClr val="FF0066"/>
                </a:solidFill>
              </a:rPr>
              <a:t>I</a:t>
            </a:r>
            <a:r>
              <a:rPr lang="en-US" b="1" baseline="-25000">
                <a:solidFill>
                  <a:srgbClr val="FF0066"/>
                </a:solidFill>
              </a:rPr>
              <a:t>e</a:t>
            </a:r>
            <a:r>
              <a:rPr lang="en-US" b="1">
                <a:solidFill>
                  <a:srgbClr val="FF0066"/>
                </a:solidFill>
              </a:rPr>
              <a:t> = 5/2</a:t>
            </a:r>
          </a:p>
        </p:txBody>
      </p:sp>
      <p:sp>
        <p:nvSpPr>
          <p:cNvPr id="47140" name="TextBox 98"/>
          <p:cNvSpPr txBox="1">
            <a:spLocks noChangeArrowheads="1"/>
          </p:cNvSpPr>
          <p:nvPr/>
        </p:nvSpPr>
        <p:spPr bwMode="auto">
          <a:xfrm>
            <a:off x="838200" y="4583113"/>
            <a:ext cx="1143000" cy="369887"/>
          </a:xfrm>
          <a:prstGeom prst="rect">
            <a:avLst/>
          </a:prstGeom>
          <a:noFill/>
          <a:ln w="9525">
            <a:noFill/>
            <a:miter lim="800000"/>
            <a:headEnd/>
            <a:tailEnd/>
          </a:ln>
        </p:spPr>
        <p:txBody>
          <a:bodyPr>
            <a:spAutoFit/>
          </a:bodyPr>
          <a:lstStyle/>
          <a:p>
            <a:r>
              <a:rPr lang="en-US" b="1">
                <a:solidFill>
                  <a:srgbClr val="7030A0"/>
                </a:solidFill>
              </a:rPr>
              <a:t>I</a:t>
            </a:r>
            <a:r>
              <a:rPr lang="en-US" b="1" baseline="-25000">
                <a:solidFill>
                  <a:srgbClr val="7030A0"/>
                </a:solidFill>
              </a:rPr>
              <a:t>g</a:t>
            </a:r>
            <a:r>
              <a:rPr lang="en-US" b="1">
                <a:solidFill>
                  <a:srgbClr val="7030A0"/>
                </a:solidFill>
              </a:rPr>
              <a:t> = 7/2</a:t>
            </a:r>
          </a:p>
        </p:txBody>
      </p:sp>
      <p:sp>
        <p:nvSpPr>
          <p:cNvPr id="47141" name="TextBox 101"/>
          <p:cNvSpPr txBox="1">
            <a:spLocks noChangeArrowheads="1"/>
          </p:cNvSpPr>
          <p:nvPr/>
        </p:nvSpPr>
        <p:spPr bwMode="auto">
          <a:xfrm>
            <a:off x="5715000" y="2209800"/>
            <a:ext cx="3124200" cy="1570038"/>
          </a:xfrm>
          <a:prstGeom prst="rect">
            <a:avLst/>
          </a:prstGeom>
          <a:noFill/>
          <a:ln w="9525">
            <a:noFill/>
            <a:miter lim="800000"/>
            <a:headEnd/>
            <a:tailEnd/>
          </a:ln>
        </p:spPr>
        <p:txBody>
          <a:bodyPr>
            <a:spAutoFit/>
          </a:bodyPr>
          <a:lstStyle/>
          <a:p>
            <a:pPr algn="ctr"/>
            <a:r>
              <a:rPr lang="en-US" sz="3200" b="1"/>
              <a:t>Selection Rule for MB spectra </a:t>
            </a:r>
            <a:r>
              <a:rPr lang="en-US" sz="3200" b="1">
                <a:solidFill>
                  <a:srgbClr val="FF0000"/>
                </a:solidFill>
              </a:rPr>
              <a:t>m</a:t>
            </a:r>
            <a:r>
              <a:rPr lang="en-US" sz="3200" b="1" baseline="-25000">
                <a:solidFill>
                  <a:srgbClr val="FF0000"/>
                </a:solidFill>
              </a:rPr>
              <a:t>I</a:t>
            </a:r>
            <a:r>
              <a:rPr lang="en-US" sz="3200" b="1">
                <a:solidFill>
                  <a:srgbClr val="FF0000"/>
                </a:solidFill>
              </a:rPr>
              <a:t> = 0,±1</a:t>
            </a:r>
          </a:p>
        </p:txBody>
      </p:sp>
      <p:sp>
        <p:nvSpPr>
          <p:cNvPr id="38" name="Slide Number Placeholder 37"/>
          <p:cNvSpPr>
            <a:spLocks noGrp="1"/>
          </p:cNvSpPr>
          <p:nvPr>
            <p:ph type="sldNum" sz="quarter" idx="12"/>
          </p:nvPr>
        </p:nvSpPr>
        <p:spPr/>
        <p:txBody>
          <a:bodyPr/>
          <a:lstStyle/>
          <a:p>
            <a:pPr>
              <a:defRPr/>
            </a:pPr>
            <a:fld id="{06BCCC85-25EE-491B-BCEA-41BBFF164D30}" type="slidenum">
              <a:rPr lang="en-US" smtClean="0"/>
              <a:pPr>
                <a:defRPr/>
              </a:pPr>
              <a:t>45</a:t>
            </a:fld>
            <a:endParaRPr lang="en-US"/>
          </a:p>
        </p:txBody>
      </p:sp>
      <p:sp>
        <p:nvSpPr>
          <p:cNvPr id="39" name="Footer Placeholder 38"/>
          <p:cNvSpPr>
            <a:spLocks noGrp="1"/>
          </p:cNvSpPr>
          <p:nvPr>
            <p:ph type="ftr" sz="quarter" idx="11"/>
          </p:nvPr>
        </p:nvSpPr>
        <p:spPr/>
        <p:txBody>
          <a:bodyPr/>
          <a:lstStyle/>
          <a:p>
            <a:pPr>
              <a:defRPr/>
            </a:pPr>
            <a:r>
              <a:rPr lang="en-US" smtClean="0"/>
              <a:t>Dr.A. Simi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2000"/>
                                        <p:tgtEl>
                                          <p:spTgt spid="66"/>
                                        </p:tgtEl>
                                      </p:cBhvr>
                                    </p:animEffect>
                                  </p:childTnLst>
                                </p:cTn>
                              </p:par>
                              <p:par>
                                <p:cTn id="8" presetID="22" presetClass="entr" presetSubtype="4"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down)">
                                      <p:cBhvr>
                                        <p:cTn id="10" dur="20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down)">
                                      <p:cBhvr>
                                        <p:cTn id="15" dur="2000"/>
                                        <p:tgtEl>
                                          <p:spTgt spid="65"/>
                                        </p:tgtEl>
                                      </p:cBhvr>
                                    </p:animEffect>
                                  </p:childTnLst>
                                </p:cTn>
                              </p:par>
                              <p:par>
                                <p:cTn id="16" presetID="22" presetClass="entr" presetSubtype="4"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wipe(down)">
                                      <p:cBhvr>
                                        <p:cTn id="18" dur="2000"/>
                                        <p:tgtEl>
                                          <p:spTgt spid="59"/>
                                        </p:tgtEl>
                                      </p:cBhvr>
                                    </p:animEffect>
                                  </p:childTnLst>
                                </p:cTn>
                              </p:par>
                              <p:par>
                                <p:cTn id="19" presetID="22" presetClass="entr" presetSubtype="4"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down)">
                                      <p:cBhvr>
                                        <p:cTn id="21" dur="20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down)">
                                      <p:cBhvr>
                                        <p:cTn id="26" dur="2000"/>
                                        <p:tgtEl>
                                          <p:spTgt spid="53"/>
                                        </p:tgtEl>
                                      </p:cBhvr>
                                    </p:animEffect>
                                  </p:childTnLst>
                                </p:cTn>
                              </p:par>
                              <p:par>
                                <p:cTn id="27" presetID="22" presetClass="entr" presetSubtype="4"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wipe(down)">
                                      <p:cBhvr>
                                        <p:cTn id="29" dur="2000"/>
                                        <p:tgtEl>
                                          <p:spTgt spid="5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down)">
                                      <p:cBhvr>
                                        <p:cTn id="34"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endParaRPr lang="en-US" smtClean="0"/>
          </a:p>
        </p:txBody>
      </p:sp>
      <p:pic>
        <p:nvPicPr>
          <p:cNvPr id="57346" name="Picture 2"/>
          <p:cNvPicPr>
            <a:picLocks noGrp="1" noChangeAspect="1" noChangeArrowheads="1"/>
          </p:cNvPicPr>
          <p:nvPr>
            <p:ph idx="1"/>
          </p:nvPr>
        </p:nvPicPr>
        <p:blipFill>
          <a:blip r:embed="rId2" cstate="print"/>
          <a:srcRect/>
          <a:stretch>
            <a:fillRect/>
          </a:stretch>
        </p:blipFill>
        <p:spPr>
          <a:xfrm>
            <a:off x="685800" y="609600"/>
            <a:ext cx="7848600" cy="5791200"/>
          </a:xfrm>
          <a:ln w="38100" cap="sq">
            <a:solidFill>
              <a:srgbClr val="000000"/>
            </a:solidFill>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pPr>
              <a:defRPr/>
            </a:pPr>
            <a:fld id="{54237818-2B73-44CD-966C-FD2A3D90C963}" type="slidenum">
              <a:rPr lang="en-US" smtClean="0"/>
              <a:pPr>
                <a:defRPr/>
              </a:pPr>
              <a:t>46</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9154" name="Title 1"/>
          <p:cNvSpPr>
            <a:spLocks noGrp="1"/>
          </p:cNvSpPr>
          <p:nvPr>
            <p:ph type="title"/>
          </p:nvPr>
        </p:nvSpPr>
        <p:spPr/>
        <p:txBody>
          <a:bodyPr/>
          <a:lstStyle/>
          <a:p>
            <a:r>
              <a:rPr lang="en-US" sz="4000" b="1" smtClean="0">
                <a:solidFill>
                  <a:srgbClr val="FF0000"/>
                </a:solidFill>
              </a:rPr>
              <a:t>Informations from quadruple splitting</a:t>
            </a:r>
          </a:p>
        </p:txBody>
      </p:sp>
      <p:sp>
        <p:nvSpPr>
          <p:cNvPr id="49155" name="Content Placeholder 2"/>
          <p:cNvSpPr>
            <a:spLocks noGrp="1"/>
          </p:cNvSpPr>
          <p:nvPr>
            <p:ph idx="1"/>
          </p:nvPr>
        </p:nvSpPr>
        <p:spPr>
          <a:xfrm>
            <a:off x="457200" y="1371600"/>
            <a:ext cx="8229600" cy="4525963"/>
          </a:xfrm>
        </p:spPr>
        <p:txBody>
          <a:bodyPr/>
          <a:lstStyle/>
          <a:p>
            <a:pPr algn="just"/>
            <a:r>
              <a:rPr lang="en-US" sz="2400" b="1" dirty="0" smtClean="0">
                <a:solidFill>
                  <a:schemeClr val="bg1"/>
                </a:solidFill>
              </a:rPr>
              <a:t>Appearance of quadruple splitting shows the presence of </a:t>
            </a:r>
            <a:r>
              <a:rPr lang="en-US" sz="2400" b="1" i="1" dirty="0" err="1" smtClean="0">
                <a:solidFill>
                  <a:srgbClr val="FFFF00"/>
                </a:solidFill>
              </a:rPr>
              <a:t>efg</a:t>
            </a:r>
            <a:r>
              <a:rPr lang="en-US" sz="2400" b="1" dirty="0" smtClean="0">
                <a:solidFill>
                  <a:schemeClr val="bg1"/>
                </a:solidFill>
              </a:rPr>
              <a:t> at the nucleus.</a:t>
            </a:r>
          </a:p>
          <a:p>
            <a:pPr algn="just"/>
            <a:r>
              <a:rPr lang="en-US" sz="2400" b="1" dirty="0" smtClean="0">
                <a:solidFill>
                  <a:schemeClr val="bg1"/>
                </a:solidFill>
              </a:rPr>
              <a:t>The </a:t>
            </a:r>
            <a:r>
              <a:rPr lang="en-US" sz="2400" b="1" dirty="0" err="1" smtClean="0">
                <a:solidFill>
                  <a:srgbClr val="FFFF00"/>
                </a:solidFill>
              </a:rPr>
              <a:t>efg</a:t>
            </a:r>
            <a:r>
              <a:rPr lang="en-US" sz="2400" b="1" dirty="0" smtClean="0">
                <a:solidFill>
                  <a:schemeClr val="bg1"/>
                </a:solidFill>
              </a:rPr>
              <a:t> may be created by the </a:t>
            </a:r>
            <a:r>
              <a:rPr lang="en-US" sz="2400" b="1" dirty="0" err="1" smtClean="0">
                <a:solidFill>
                  <a:schemeClr val="bg1"/>
                </a:solidFill>
              </a:rPr>
              <a:t>ligand</a:t>
            </a:r>
            <a:r>
              <a:rPr lang="en-US" sz="2400" b="1" dirty="0" smtClean="0">
                <a:solidFill>
                  <a:schemeClr val="bg1"/>
                </a:solidFill>
              </a:rPr>
              <a:t> field or by the electron distribution </a:t>
            </a:r>
            <a:r>
              <a:rPr lang="en-US" sz="2400" b="1" dirty="0" err="1" smtClean="0">
                <a:solidFill>
                  <a:schemeClr val="bg1"/>
                </a:solidFill>
              </a:rPr>
              <a:t>aroung</a:t>
            </a:r>
            <a:r>
              <a:rPr lang="en-US" sz="2400" b="1" dirty="0" smtClean="0">
                <a:solidFill>
                  <a:schemeClr val="bg1"/>
                </a:solidFill>
              </a:rPr>
              <a:t> the nucleus. </a:t>
            </a:r>
          </a:p>
          <a:p>
            <a:pPr algn="just"/>
            <a:r>
              <a:rPr lang="en-US" sz="2400" b="1" dirty="0" smtClean="0">
                <a:solidFill>
                  <a:schemeClr val="bg1"/>
                </a:solidFill>
              </a:rPr>
              <a:t>Single crystal or application of magnetic field gives more information.</a:t>
            </a:r>
          </a:p>
          <a:p>
            <a:pPr algn="just"/>
            <a:r>
              <a:rPr lang="en-US" sz="2400" b="1" dirty="0" smtClean="0">
                <a:solidFill>
                  <a:schemeClr val="bg1"/>
                </a:solidFill>
              </a:rPr>
              <a:t>If a nucleus  with symmetric electron distribution is in an O</a:t>
            </a:r>
            <a:r>
              <a:rPr lang="en-US" sz="2400" b="1" baseline="-25000" dirty="0" smtClean="0">
                <a:solidFill>
                  <a:schemeClr val="bg1"/>
                </a:solidFill>
              </a:rPr>
              <a:t>h</a:t>
            </a:r>
            <a:r>
              <a:rPr lang="en-US" sz="2400" b="1" dirty="0" smtClean="0">
                <a:solidFill>
                  <a:schemeClr val="bg1"/>
                </a:solidFill>
              </a:rPr>
              <a:t> field, </a:t>
            </a:r>
            <a:r>
              <a:rPr lang="en-US" sz="2400" b="1" dirty="0" err="1" smtClean="0">
                <a:solidFill>
                  <a:srgbClr val="FFFF00"/>
                </a:solidFill>
              </a:rPr>
              <a:t>efg</a:t>
            </a:r>
            <a:r>
              <a:rPr lang="en-US" sz="2400" b="1" dirty="0" smtClean="0">
                <a:solidFill>
                  <a:schemeClr val="bg1"/>
                </a:solidFill>
              </a:rPr>
              <a:t> is not expected.</a:t>
            </a:r>
          </a:p>
          <a:p>
            <a:endParaRPr lang="en-US" sz="2400" dirty="0" smtClean="0">
              <a:solidFill>
                <a:schemeClr val="bg1"/>
              </a:solidFill>
            </a:endParaRPr>
          </a:p>
        </p:txBody>
      </p:sp>
      <p:sp>
        <p:nvSpPr>
          <p:cNvPr id="4" name="Slide Number Placeholder 3"/>
          <p:cNvSpPr>
            <a:spLocks noGrp="1"/>
          </p:cNvSpPr>
          <p:nvPr>
            <p:ph type="sldNum" sz="quarter" idx="12"/>
          </p:nvPr>
        </p:nvSpPr>
        <p:spPr/>
        <p:txBody>
          <a:bodyPr/>
          <a:lstStyle/>
          <a:p>
            <a:pPr>
              <a:defRPr/>
            </a:pPr>
            <a:fld id="{6740AB0B-0E91-472E-8C56-6EF5514CF3C3}" type="slidenum">
              <a:rPr lang="en-US" smtClean="0"/>
              <a:pPr>
                <a:defRPr/>
              </a:pPr>
              <a:t>47</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0178" name="Title 1"/>
          <p:cNvSpPr>
            <a:spLocks noGrp="1"/>
          </p:cNvSpPr>
          <p:nvPr>
            <p:ph type="title"/>
          </p:nvPr>
        </p:nvSpPr>
        <p:spPr/>
        <p:txBody>
          <a:bodyPr/>
          <a:lstStyle/>
          <a:p>
            <a:r>
              <a:rPr lang="en-US" sz="4000" b="1" smtClean="0">
                <a:solidFill>
                  <a:srgbClr val="FF0066"/>
                </a:solidFill>
              </a:rPr>
              <a:t>Stereochemical activity of lone pair</a:t>
            </a:r>
          </a:p>
        </p:txBody>
      </p:sp>
      <p:sp>
        <p:nvSpPr>
          <p:cNvPr id="50179" name="Content Placeholder 2"/>
          <p:cNvSpPr>
            <a:spLocks noGrp="1"/>
          </p:cNvSpPr>
          <p:nvPr>
            <p:ph idx="1"/>
          </p:nvPr>
        </p:nvSpPr>
        <p:spPr>
          <a:xfrm>
            <a:off x="457200" y="1371600"/>
            <a:ext cx="8229600" cy="4525963"/>
          </a:xfrm>
        </p:spPr>
        <p:txBody>
          <a:bodyPr/>
          <a:lstStyle/>
          <a:p>
            <a:r>
              <a:rPr lang="en-US" sz="2400" b="1" dirty="0" smtClean="0">
                <a:solidFill>
                  <a:schemeClr val="bg1"/>
                </a:solidFill>
              </a:rPr>
              <a:t>Consider Te(IV) compounds with six </a:t>
            </a:r>
            <a:r>
              <a:rPr lang="en-US" sz="2400" b="1" dirty="0" err="1" smtClean="0">
                <a:solidFill>
                  <a:schemeClr val="bg1"/>
                </a:solidFill>
              </a:rPr>
              <a:t>ligands</a:t>
            </a:r>
            <a:endParaRPr lang="en-US" sz="2400" b="1" dirty="0" smtClean="0">
              <a:solidFill>
                <a:schemeClr val="bg1"/>
              </a:solidFill>
            </a:endParaRPr>
          </a:p>
          <a:p>
            <a:r>
              <a:rPr lang="en-US" sz="2400" b="1" dirty="0" smtClean="0">
                <a:solidFill>
                  <a:schemeClr val="bg1"/>
                </a:solidFill>
              </a:rPr>
              <a:t>If the lone pair of electron of Te is </a:t>
            </a:r>
            <a:r>
              <a:rPr lang="en-US" sz="2400" b="1" dirty="0" err="1" smtClean="0">
                <a:solidFill>
                  <a:schemeClr val="bg1"/>
                </a:solidFill>
              </a:rPr>
              <a:t>stereochemically</a:t>
            </a:r>
            <a:r>
              <a:rPr lang="en-US" sz="2400" b="1" dirty="0" smtClean="0">
                <a:solidFill>
                  <a:schemeClr val="bg1"/>
                </a:solidFill>
              </a:rPr>
              <a:t> active , it will occupy one vertex of a pentagonal </a:t>
            </a:r>
            <a:r>
              <a:rPr lang="en-US" sz="2400" b="1" dirty="0" err="1" smtClean="0">
                <a:solidFill>
                  <a:schemeClr val="bg1"/>
                </a:solidFill>
              </a:rPr>
              <a:t>bipyramide</a:t>
            </a:r>
            <a:r>
              <a:rPr lang="en-US" sz="2400" b="1" dirty="0" smtClean="0">
                <a:solidFill>
                  <a:schemeClr val="bg1"/>
                </a:solidFill>
              </a:rPr>
              <a:t>(</a:t>
            </a:r>
            <a:r>
              <a:rPr lang="en-US" sz="2400" b="1" i="1" dirty="0" err="1" smtClean="0">
                <a:solidFill>
                  <a:schemeClr val="bg1"/>
                </a:solidFill>
              </a:rPr>
              <a:t>pbp</a:t>
            </a:r>
            <a:r>
              <a:rPr lang="en-US" sz="2400" b="1" dirty="0" smtClean="0">
                <a:solidFill>
                  <a:schemeClr val="bg1"/>
                </a:solidFill>
              </a:rPr>
              <a:t>)</a:t>
            </a:r>
          </a:p>
          <a:p>
            <a:r>
              <a:rPr lang="en-US" sz="2400" b="1" dirty="0" smtClean="0">
                <a:solidFill>
                  <a:schemeClr val="bg1"/>
                </a:solidFill>
              </a:rPr>
              <a:t>This will create an </a:t>
            </a:r>
            <a:r>
              <a:rPr lang="en-US" sz="2400" b="1" dirty="0" err="1" smtClean="0">
                <a:solidFill>
                  <a:schemeClr val="bg1"/>
                </a:solidFill>
              </a:rPr>
              <a:t>efg</a:t>
            </a:r>
            <a:r>
              <a:rPr lang="en-US" sz="2400" b="1" dirty="0" smtClean="0">
                <a:solidFill>
                  <a:schemeClr val="bg1"/>
                </a:solidFill>
              </a:rPr>
              <a:t> at the nucleus, resulting in </a:t>
            </a:r>
            <a:r>
              <a:rPr lang="en-US" sz="2400" b="1" dirty="0" err="1" smtClean="0">
                <a:solidFill>
                  <a:schemeClr val="bg1"/>
                </a:solidFill>
              </a:rPr>
              <a:t>q.s</a:t>
            </a:r>
            <a:endParaRPr lang="en-US" sz="2400" b="1" dirty="0" smtClean="0">
              <a:solidFill>
                <a:schemeClr val="bg1"/>
              </a:solidFill>
            </a:endParaRPr>
          </a:p>
          <a:p>
            <a:r>
              <a:rPr lang="en-US" sz="2400" b="1" dirty="0" smtClean="0">
                <a:solidFill>
                  <a:schemeClr val="bg1"/>
                </a:solidFill>
              </a:rPr>
              <a:t>But no </a:t>
            </a:r>
            <a:r>
              <a:rPr lang="en-US" sz="2400" b="1" dirty="0" err="1" smtClean="0">
                <a:solidFill>
                  <a:schemeClr val="bg1"/>
                </a:solidFill>
              </a:rPr>
              <a:t>q.s</a:t>
            </a:r>
            <a:r>
              <a:rPr lang="en-US" sz="2400" b="1" dirty="0" smtClean="0">
                <a:solidFill>
                  <a:schemeClr val="bg1"/>
                </a:solidFill>
              </a:rPr>
              <a:t> in these class of compounds.</a:t>
            </a:r>
          </a:p>
          <a:p>
            <a:r>
              <a:rPr lang="en-US" sz="2400" b="1" dirty="0" smtClean="0">
                <a:solidFill>
                  <a:schemeClr val="bg1"/>
                </a:solidFill>
              </a:rPr>
              <a:t>So the lone pair is </a:t>
            </a:r>
            <a:r>
              <a:rPr lang="en-US" sz="2400" b="1" dirty="0" err="1" smtClean="0">
                <a:solidFill>
                  <a:schemeClr val="bg1"/>
                </a:solidFill>
              </a:rPr>
              <a:t>stereochemically</a:t>
            </a:r>
            <a:r>
              <a:rPr lang="en-US" sz="2400" b="1" dirty="0" smtClean="0">
                <a:solidFill>
                  <a:schemeClr val="bg1"/>
                </a:solidFill>
              </a:rPr>
              <a:t> inactive</a:t>
            </a:r>
          </a:p>
          <a:p>
            <a:r>
              <a:rPr lang="en-US" sz="2400" b="1" dirty="0" smtClean="0">
                <a:solidFill>
                  <a:schemeClr val="bg1"/>
                </a:solidFill>
              </a:rPr>
              <a:t>It occupies the 5s orbital</a:t>
            </a:r>
          </a:p>
        </p:txBody>
      </p:sp>
      <p:sp>
        <p:nvSpPr>
          <p:cNvPr id="4" name="Slide Number Placeholder 3"/>
          <p:cNvSpPr>
            <a:spLocks noGrp="1"/>
          </p:cNvSpPr>
          <p:nvPr>
            <p:ph type="sldNum" sz="quarter" idx="12"/>
          </p:nvPr>
        </p:nvSpPr>
        <p:spPr/>
        <p:txBody>
          <a:bodyPr/>
          <a:lstStyle/>
          <a:p>
            <a:pPr>
              <a:defRPr/>
            </a:pPr>
            <a:fld id="{A6F3BC0C-C38B-4B55-8244-44AAB5C65E1C}" type="slidenum">
              <a:rPr lang="en-US" smtClean="0"/>
              <a:pPr>
                <a:defRPr/>
              </a:pPr>
              <a:t>48</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1202" name="Title 1"/>
          <p:cNvSpPr>
            <a:spLocks noGrp="1"/>
          </p:cNvSpPr>
          <p:nvPr>
            <p:ph type="title"/>
          </p:nvPr>
        </p:nvSpPr>
        <p:spPr/>
        <p:txBody>
          <a:bodyPr/>
          <a:lstStyle/>
          <a:p>
            <a:endParaRPr lang="en-US" smtClean="0"/>
          </a:p>
        </p:txBody>
      </p:sp>
      <p:sp>
        <p:nvSpPr>
          <p:cNvPr id="51203" name="Content Placeholder 2"/>
          <p:cNvSpPr>
            <a:spLocks noGrp="1"/>
          </p:cNvSpPr>
          <p:nvPr>
            <p:ph idx="1"/>
          </p:nvPr>
        </p:nvSpPr>
        <p:spPr/>
        <p:txBody>
          <a:bodyPr/>
          <a:lstStyle/>
          <a:p>
            <a:pPr algn="just"/>
            <a:r>
              <a:rPr lang="en-US" sz="2400" b="1" dirty="0" smtClean="0">
                <a:solidFill>
                  <a:schemeClr val="bg1"/>
                </a:solidFill>
              </a:rPr>
              <a:t>Structures of the TeX</a:t>
            </a:r>
            <a:r>
              <a:rPr lang="en-US" sz="2400" b="1" baseline="-25000" dirty="0" smtClean="0">
                <a:solidFill>
                  <a:schemeClr val="bg1"/>
                </a:solidFill>
              </a:rPr>
              <a:t>4</a:t>
            </a:r>
            <a:r>
              <a:rPr lang="en-US" sz="2400" b="1" dirty="0" smtClean="0">
                <a:solidFill>
                  <a:schemeClr val="bg1"/>
                </a:solidFill>
              </a:rPr>
              <a:t>Y</a:t>
            </a:r>
            <a:r>
              <a:rPr lang="en-US" sz="2400" b="1" baseline="30000" dirty="0" smtClean="0">
                <a:solidFill>
                  <a:schemeClr val="bg1"/>
                </a:solidFill>
              </a:rPr>
              <a:t>2-</a:t>
            </a:r>
            <a:r>
              <a:rPr lang="en-US" sz="2400" b="1" dirty="0" smtClean="0">
                <a:solidFill>
                  <a:schemeClr val="bg1"/>
                </a:solidFill>
              </a:rPr>
              <a:t> had not been </a:t>
            </a:r>
            <a:r>
              <a:rPr lang="en-US" sz="2400" b="1" dirty="0" err="1" smtClean="0">
                <a:solidFill>
                  <a:schemeClr val="bg1"/>
                </a:solidFill>
              </a:rPr>
              <a:t>crystallographically</a:t>
            </a:r>
            <a:r>
              <a:rPr lang="en-US" sz="2400" b="1" dirty="0" smtClean="0">
                <a:solidFill>
                  <a:schemeClr val="bg1"/>
                </a:solidFill>
              </a:rPr>
              <a:t> studied.</a:t>
            </a:r>
          </a:p>
          <a:p>
            <a:pPr algn="just"/>
            <a:r>
              <a:rPr lang="en-US" sz="2400" b="1" dirty="0" smtClean="0">
                <a:solidFill>
                  <a:schemeClr val="bg1"/>
                </a:solidFill>
              </a:rPr>
              <a:t>The MB spectra of those species shoe no </a:t>
            </a:r>
            <a:r>
              <a:rPr lang="en-US" sz="2400" b="1" dirty="0" err="1" smtClean="0">
                <a:solidFill>
                  <a:schemeClr val="bg1"/>
                </a:solidFill>
              </a:rPr>
              <a:t>q.S</a:t>
            </a:r>
            <a:r>
              <a:rPr lang="en-US" sz="2400" b="1" dirty="0" smtClean="0">
                <a:solidFill>
                  <a:schemeClr val="bg1"/>
                </a:solidFill>
              </a:rPr>
              <a:t>, but this is not a conclusive evidence for absence of </a:t>
            </a:r>
            <a:r>
              <a:rPr lang="en-US" sz="2400" b="1" dirty="0" err="1" smtClean="0">
                <a:solidFill>
                  <a:schemeClr val="bg1"/>
                </a:solidFill>
              </a:rPr>
              <a:t>efg</a:t>
            </a:r>
            <a:r>
              <a:rPr lang="en-US" sz="2400" b="1" dirty="0" smtClean="0">
                <a:solidFill>
                  <a:schemeClr val="bg1"/>
                </a:solidFill>
              </a:rPr>
              <a:t> at nucleus.</a:t>
            </a:r>
          </a:p>
          <a:p>
            <a:pPr algn="just"/>
            <a:r>
              <a:rPr lang="en-US" sz="2400" b="1" dirty="0" smtClean="0">
                <a:solidFill>
                  <a:schemeClr val="bg1"/>
                </a:solidFill>
              </a:rPr>
              <a:t>The </a:t>
            </a:r>
            <a:r>
              <a:rPr lang="en-US" sz="2400" b="1" dirty="0" err="1" smtClean="0">
                <a:solidFill>
                  <a:schemeClr val="bg1"/>
                </a:solidFill>
              </a:rPr>
              <a:t>efg</a:t>
            </a:r>
            <a:r>
              <a:rPr lang="en-US" sz="2400" b="1" dirty="0" smtClean="0">
                <a:solidFill>
                  <a:schemeClr val="bg1"/>
                </a:solidFill>
              </a:rPr>
              <a:t> may not be enough to cause </a:t>
            </a:r>
            <a:r>
              <a:rPr lang="en-US" sz="2400" b="1" dirty="0" err="1" smtClean="0">
                <a:solidFill>
                  <a:schemeClr val="bg1"/>
                </a:solidFill>
              </a:rPr>
              <a:t>q.s</a:t>
            </a:r>
            <a:r>
              <a:rPr lang="en-US" sz="2400" b="1" dirty="0" smtClean="0">
                <a:solidFill>
                  <a:schemeClr val="bg1"/>
                </a:solidFill>
              </a:rPr>
              <a:t>.</a:t>
            </a:r>
          </a:p>
          <a:p>
            <a:pPr algn="just"/>
            <a:r>
              <a:rPr lang="en-US" sz="2400" b="1" dirty="0" smtClean="0">
                <a:solidFill>
                  <a:schemeClr val="bg1"/>
                </a:solidFill>
              </a:rPr>
              <a:t>But inCsIF6 substantial </a:t>
            </a:r>
            <a:r>
              <a:rPr lang="en-US" sz="2400" b="1" dirty="0" err="1" smtClean="0">
                <a:solidFill>
                  <a:schemeClr val="bg1"/>
                </a:solidFill>
              </a:rPr>
              <a:t>q.s</a:t>
            </a:r>
            <a:r>
              <a:rPr lang="en-US" sz="2400" b="1" dirty="0" smtClean="0">
                <a:solidFill>
                  <a:schemeClr val="bg1"/>
                </a:solidFill>
              </a:rPr>
              <a:t> shows the </a:t>
            </a:r>
            <a:r>
              <a:rPr lang="en-US" sz="2400" b="1" dirty="0" err="1" smtClean="0">
                <a:solidFill>
                  <a:schemeClr val="bg1"/>
                </a:solidFill>
              </a:rPr>
              <a:t>stereochemical</a:t>
            </a:r>
            <a:r>
              <a:rPr lang="en-US" sz="2400" b="1" dirty="0" smtClean="0">
                <a:solidFill>
                  <a:schemeClr val="bg1"/>
                </a:solidFill>
              </a:rPr>
              <a:t> activity of lone pair</a:t>
            </a:r>
            <a:r>
              <a:rPr lang="en-US" sz="2400" dirty="0" smtClean="0">
                <a:solidFill>
                  <a:schemeClr val="bg1"/>
                </a:solidFill>
              </a:rPr>
              <a:t>.</a:t>
            </a:r>
          </a:p>
        </p:txBody>
      </p:sp>
      <p:sp>
        <p:nvSpPr>
          <p:cNvPr id="4" name="Slide Number Placeholder 3"/>
          <p:cNvSpPr>
            <a:spLocks noGrp="1"/>
          </p:cNvSpPr>
          <p:nvPr>
            <p:ph type="sldNum" sz="quarter" idx="12"/>
          </p:nvPr>
        </p:nvSpPr>
        <p:spPr/>
        <p:txBody>
          <a:bodyPr/>
          <a:lstStyle/>
          <a:p>
            <a:pPr>
              <a:defRPr/>
            </a:pPr>
            <a:fld id="{13F9DF06-E184-483D-8920-4C567088EFF9}" type="slidenum">
              <a:rPr lang="en-US" smtClean="0"/>
              <a:pPr>
                <a:defRPr/>
              </a:pPr>
              <a:t>49</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146" name="Title 1"/>
          <p:cNvSpPr>
            <a:spLocks noGrp="1"/>
          </p:cNvSpPr>
          <p:nvPr>
            <p:ph type="title"/>
          </p:nvPr>
        </p:nvSpPr>
        <p:spPr>
          <a:xfrm>
            <a:off x="457200" y="-304800"/>
            <a:ext cx="8229600" cy="1143000"/>
          </a:xfrm>
        </p:spPr>
        <p:txBody>
          <a:bodyPr/>
          <a:lstStyle/>
          <a:p>
            <a:r>
              <a:rPr lang="en-US" b="1" dirty="0" smtClean="0">
                <a:solidFill>
                  <a:srgbClr val="FF0066"/>
                </a:solidFill>
              </a:rPr>
              <a:t>What is recoil?</a:t>
            </a:r>
          </a:p>
        </p:txBody>
      </p:sp>
      <p:sp>
        <p:nvSpPr>
          <p:cNvPr id="6147" name="Content Placeholder 2"/>
          <p:cNvSpPr>
            <a:spLocks noGrp="1"/>
          </p:cNvSpPr>
          <p:nvPr>
            <p:ph idx="1"/>
          </p:nvPr>
        </p:nvSpPr>
        <p:spPr>
          <a:xfrm>
            <a:off x="457200" y="838200"/>
            <a:ext cx="8229600" cy="4525963"/>
          </a:xfrm>
        </p:spPr>
        <p:txBody>
          <a:bodyPr/>
          <a:lstStyle/>
          <a:p>
            <a:pPr algn="just"/>
            <a:r>
              <a:rPr lang="en-US" b="1" dirty="0" smtClean="0">
                <a:solidFill>
                  <a:schemeClr val="bg1">
                    <a:lumMod val="85000"/>
                  </a:schemeClr>
                </a:solidFill>
              </a:rPr>
              <a:t>When ever a high energy particle/projectile  is released  from a  body at rest, the releasing body feels a back-kick i.e. it is pushed backwards, which is called recoil effect.</a:t>
            </a:r>
          </a:p>
          <a:p>
            <a:pPr algn="just"/>
            <a:r>
              <a:rPr lang="en-US" b="1" dirty="0" smtClean="0">
                <a:solidFill>
                  <a:schemeClr val="bg1">
                    <a:lumMod val="85000"/>
                  </a:schemeClr>
                </a:solidFill>
              </a:rPr>
              <a:t>This is true for absorption of high energy particles also.</a:t>
            </a:r>
          </a:p>
          <a:p>
            <a:pPr algn="just"/>
            <a:r>
              <a:rPr lang="en-US" b="1" dirty="0" smtClean="0">
                <a:solidFill>
                  <a:schemeClr val="bg1">
                    <a:lumMod val="85000"/>
                  </a:schemeClr>
                </a:solidFill>
              </a:rPr>
              <a:t>The recoil happens to conserve the momentum.</a:t>
            </a:r>
          </a:p>
        </p:txBody>
      </p:sp>
      <p:sp>
        <p:nvSpPr>
          <p:cNvPr id="4" name="Slide Number Placeholder 3"/>
          <p:cNvSpPr>
            <a:spLocks noGrp="1"/>
          </p:cNvSpPr>
          <p:nvPr>
            <p:ph type="sldNum" sz="quarter" idx="12"/>
          </p:nvPr>
        </p:nvSpPr>
        <p:spPr/>
        <p:txBody>
          <a:bodyPr/>
          <a:lstStyle/>
          <a:p>
            <a:pPr>
              <a:defRPr/>
            </a:pPr>
            <a:fld id="{C8F08F40-4537-43AA-BAA5-413C96B61412}" type="slidenum">
              <a:rPr lang="en-US" smtClean="0"/>
              <a:pPr>
                <a:defRPr/>
              </a:pPr>
              <a:t>5</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2226" name="Title 1"/>
          <p:cNvSpPr>
            <a:spLocks noGrp="1"/>
          </p:cNvSpPr>
          <p:nvPr>
            <p:ph type="title"/>
          </p:nvPr>
        </p:nvSpPr>
        <p:spPr/>
        <p:txBody>
          <a:bodyPr/>
          <a:lstStyle/>
          <a:p>
            <a:r>
              <a:rPr lang="en-US" b="1" smtClean="0">
                <a:solidFill>
                  <a:srgbClr val="FF0066"/>
                </a:solidFill>
              </a:rPr>
              <a:t>Magnetic interactions</a:t>
            </a:r>
          </a:p>
        </p:txBody>
      </p:sp>
      <p:sp>
        <p:nvSpPr>
          <p:cNvPr id="52227" name="Content Placeholder 2"/>
          <p:cNvSpPr>
            <a:spLocks noGrp="1"/>
          </p:cNvSpPr>
          <p:nvPr>
            <p:ph idx="1"/>
          </p:nvPr>
        </p:nvSpPr>
        <p:spPr/>
        <p:txBody>
          <a:bodyPr/>
          <a:lstStyle/>
          <a:p>
            <a:pPr algn="just"/>
            <a:r>
              <a:rPr lang="en-US" sz="2400" b="1" dirty="0" smtClean="0">
                <a:solidFill>
                  <a:schemeClr val="bg1"/>
                </a:solidFill>
              </a:rPr>
              <a:t>:In the presence of a magnetic field the nuclear spin moment experiences a dipolar interaction with the magnetic field </a:t>
            </a:r>
            <a:r>
              <a:rPr lang="en-US" sz="2400" b="1" dirty="0" err="1" smtClean="0">
                <a:solidFill>
                  <a:schemeClr val="bg1"/>
                </a:solidFill>
              </a:rPr>
              <a:t>ie</a:t>
            </a:r>
            <a:r>
              <a:rPr lang="en-US" sz="2400" b="1" dirty="0" smtClean="0">
                <a:solidFill>
                  <a:schemeClr val="bg1"/>
                </a:solidFill>
              </a:rPr>
              <a:t> Zeeman splitting</a:t>
            </a:r>
          </a:p>
          <a:p>
            <a:pPr algn="just"/>
            <a:r>
              <a:rPr lang="en-US" sz="2400" b="1" dirty="0" smtClean="0">
                <a:solidFill>
                  <a:schemeClr val="bg1"/>
                </a:solidFill>
              </a:rPr>
              <a:t> There are many sources of magnetic fields that can be experienced by the nucleus.</a:t>
            </a:r>
          </a:p>
          <a:p>
            <a:pPr algn="just"/>
            <a:r>
              <a:rPr lang="en-US" sz="2400" b="1" dirty="0" smtClean="0">
                <a:solidFill>
                  <a:schemeClr val="bg1"/>
                </a:solidFill>
              </a:rPr>
              <a:t> The total effective magnetic field at the nucleus, </a:t>
            </a:r>
            <a:r>
              <a:rPr lang="en-US" sz="2400" b="1" dirty="0" err="1" smtClean="0">
                <a:solidFill>
                  <a:schemeClr val="bg1"/>
                </a:solidFill>
              </a:rPr>
              <a:t>B</a:t>
            </a:r>
            <a:r>
              <a:rPr lang="en-US" sz="2400" b="1" baseline="-25000" dirty="0" err="1" smtClean="0">
                <a:solidFill>
                  <a:schemeClr val="bg1"/>
                </a:solidFill>
              </a:rPr>
              <a:t>eff</a:t>
            </a:r>
            <a:r>
              <a:rPr lang="en-US" sz="2400" b="1" dirty="0" smtClean="0">
                <a:solidFill>
                  <a:schemeClr val="bg1"/>
                </a:solidFill>
              </a:rPr>
              <a:t> is given by</a:t>
            </a:r>
          </a:p>
          <a:p>
            <a:pPr>
              <a:buFont typeface="Arial" charset="0"/>
              <a:buNone/>
            </a:pPr>
            <a:r>
              <a:rPr lang="en-US" sz="2400" b="1" dirty="0" smtClean="0">
                <a:solidFill>
                  <a:schemeClr val="bg1"/>
                </a:solidFill>
              </a:rPr>
              <a:t>		</a:t>
            </a:r>
            <a:r>
              <a:rPr lang="en-US" sz="2400" b="1" dirty="0" err="1" smtClean="0">
                <a:solidFill>
                  <a:srgbClr val="FFFF00"/>
                </a:solidFill>
              </a:rPr>
              <a:t>B</a:t>
            </a:r>
            <a:r>
              <a:rPr lang="en-US" sz="2400" b="1" baseline="-25000" dirty="0" err="1" smtClean="0">
                <a:solidFill>
                  <a:srgbClr val="FFFF00"/>
                </a:solidFill>
              </a:rPr>
              <a:t>eff</a:t>
            </a:r>
            <a:r>
              <a:rPr lang="en-US" sz="2400" b="1" dirty="0" smtClean="0">
                <a:solidFill>
                  <a:srgbClr val="FFFF00"/>
                </a:solidFill>
              </a:rPr>
              <a:t> = (</a:t>
            </a:r>
            <a:r>
              <a:rPr lang="en-US" sz="2400" b="1" dirty="0" err="1" smtClean="0">
                <a:solidFill>
                  <a:srgbClr val="FFFF00"/>
                </a:solidFill>
              </a:rPr>
              <a:t>B</a:t>
            </a:r>
            <a:r>
              <a:rPr lang="en-US" sz="2400" b="1" baseline="-25000" dirty="0" err="1" smtClean="0">
                <a:solidFill>
                  <a:srgbClr val="FFFF00"/>
                </a:solidFill>
              </a:rPr>
              <a:t>contact</a:t>
            </a:r>
            <a:r>
              <a:rPr lang="en-US" sz="2400" b="1" dirty="0" smtClean="0">
                <a:solidFill>
                  <a:srgbClr val="FFFF00"/>
                </a:solidFill>
              </a:rPr>
              <a:t> + </a:t>
            </a:r>
            <a:r>
              <a:rPr lang="en-US" sz="2400" b="1" dirty="0" err="1" smtClean="0">
                <a:solidFill>
                  <a:srgbClr val="FFFF00"/>
                </a:solidFill>
              </a:rPr>
              <a:t>B</a:t>
            </a:r>
            <a:r>
              <a:rPr lang="en-US" sz="2400" b="1" baseline="-25000" dirty="0" err="1" smtClean="0">
                <a:solidFill>
                  <a:srgbClr val="FFFF00"/>
                </a:solidFill>
              </a:rPr>
              <a:t>orbital</a:t>
            </a:r>
            <a:r>
              <a:rPr lang="en-US" sz="2400" b="1" dirty="0" smtClean="0">
                <a:solidFill>
                  <a:srgbClr val="FFFF00"/>
                </a:solidFill>
              </a:rPr>
              <a:t> + </a:t>
            </a:r>
            <a:r>
              <a:rPr lang="en-US" sz="2400" b="1" dirty="0" err="1" smtClean="0">
                <a:solidFill>
                  <a:srgbClr val="FFFF00"/>
                </a:solidFill>
              </a:rPr>
              <a:t>B</a:t>
            </a:r>
            <a:r>
              <a:rPr lang="en-US" sz="2400" b="1" baseline="-25000" dirty="0" err="1" smtClean="0">
                <a:solidFill>
                  <a:srgbClr val="FFFF00"/>
                </a:solidFill>
              </a:rPr>
              <a:t>dipolar</a:t>
            </a:r>
            <a:r>
              <a:rPr lang="en-US" sz="2400" b="1" dirty="0" smtClean="0">
                <a:solidFill>
                  <a:srgbClr val="FFFF00"/>
                </a:solidFill>
              </a:rPr>
              <a:t>) + </a:t>
            </a:r>
            <a:r>
              <a:rPr lang="en-US" sz="2400" b="1" dirty="0" err="1" smtClean="0">
                <a:solidFill>
                  <a:srgbClr val="FFFF00"/>
                </a:solidFill>
              </a:rPr>
              <a:t>B</a:t>
            </a:r>
            <a:r>
              <a:rPr lang="en-US" sz="2400" b="1" baseline="-25000" dirty="0" err="1" smtClean="0">
                <a:solidFill>
                  <a:srgbClr val="FFFF00"/>
                </a:solidFill>
              </a:rPr>
              <a:t>applied</a:t>
            </a:r>
            <a:endParaRPr lang="en-US" sz="2400" b="1" dirty="0" smtClean="0">
              <a:solidFill>
                <a:srgbClr val="FFFF00"/>
              </a:solidFill>
            </a:endParaRPr>
          </a:p>
          <a:p>
            <a:endParaRPr lang="en-US" sz="2400" dirty="0" smtClean="0">
              <a:solidFill>
                <a:schemeClr val="bg1"/>
              </a:solidFill>
            </a:endParaRPr>
          </a:p>
        </p:txBody>
      </p:sp>
      <p:sp>
        <p:nvSpPr>
          <p:cNvPr id="4" name="Slide Number Placeholder 3"/>
          <p:cNvSpPr>
            <a:spLocks noGrp="1"/>
          </p:cNvSpPr>
          <p:nvPr>
            <p:ph type="sldNum" sz="quarter" idx="12"/>
          </p:nvPr>
        </p:nvSpPr>
        <p:spPr/>
        <p:txBody>
          <a:bodyPr/>
          <a:lstStyle/>
          <a:p>
            <a:pPr>
              <a:defRPr/>
            </a:pPr>
            <a:fld id="{CDA431C1-F830-447A-9099-DB1E062F5977}" type="slidenum">
              <a:rPr lang="en-US" smtClean="0"/>
              <a:pPr>
                <a:defRPr/>
              </a:pPr>
              <a:t>50</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3250" name="Title 1"/>
          <p:cNvSpPr>
            <a:spLocks noGrp="1"/>
          </p:cNvSpPr>
          <p:nvPr>
            <p:ph type="title"/>
          </p:nvPr>
        </p:nvSpPr>
        <p:spPr/>
        <p:txBody>
          <a:bodyPr/>
          <a:lstStyle/>
          <a:p>
            <a:endParaRPr lang="en-US" smtClean="0"/>
          </a:p>
        </p:txBody>
      </p:sp>
      <p:sp>
        <p:nvSpPr>
          <p:cNvPr id="53251" name="Content Placeholder 2"/>
          <p:cNvSpPr>
            <a:spLocks noGrp="1"/>
          </p:cNvSpPr>
          <p:nvPr>
            <p:ph idx="1"/>
          </p:nvPr>
        </p:nvSpPr>
        <p:spPr/>
        <p:txBody>
          <a:bodyPr/>
          <a:lstStyle/>
          <a:p>
            <a:pPr algn="just"/>
            <a:r>
              <a:rPr lang="en-US" sz="2400" b="1" dirty="0" smtClean="0">
                <a:solidFill>
                  <a:schemeClr val="bg1"/>
                </a:solidFill>
              </a:rPr>
              <a:t>The first three terms being due to the atom's own partially filled electron shells.</a:t>
            </a:r>
          </a:p>
          <a:p>
            <a:pPr algn="just"/>
            <a:r>
              <a:rPr lang="en-US" sz="2400" b="1" dirty="0" smtClean="0">
                <a:solidFill>
                  <a:schemeClr val="bg1"/>
                </a:solidFill>
              </a:rPr>
              <a:t> </a:t>
            </a:r>
            <a:r>
              <a:rPr lang="en-US" sz="2400" b="1" dirty="0" err="1" smtClean="0">
                <a:solidFill>
                  <a:schemeClr val="bg1"/>
                </a:solidFill>
              </a:rPr>
              <a:t>B</a:t>
            </a:r>
            <a:r>
              <a:rPr lang="en-US" sz="2400" b="1" baseline="-25000" dirty="0" err="1" smtClean="0">
                <a:solidFill>
                  <a:schemeClr val="bg1"/>
                </a:solidFill>
              </a:rPr>
              <a:t>contact</a:t>
            </a:r>
            <a:r>
              <a:rPr lang="en-US" sz="2400" b="1" dirty="0" smtClean="0">
                <a:solidFill>
                  <a:schemeClr val="bg1"/>
                </a:solidFill>
              </a:rPr>
              <a:t> is due to the spin on those electrons </a:t>
            </a:r>
            <a:r>
              <a:rPr lang="en-US" sz="2400" b="1" dirty="0" err="1" smtClean="0">
                <a:solidFill>
                  <a:schemeClr val="bg1"/>
                </a:solidFill>
              </a:rPr>
              <a:t>polarising</a:t>
            </a:r>
            <a:r>
              <a:rPr lang="en-US" sz="2400" b="1" dirty="0" smtClean="0">
                <a:solidFill>
                  <a:schemeClr val="bg1"/>
                </a:solidFill>
              </a:rPr>
              <a:t> the spin density at the nucleus</a:t>
            </a:r>
          </a:p>
          <a:p>
            <a:pPr algn="just"/>
            <a:r>
              <a:rPr lang="en-US" sz="2400" b="1" dirty="0" smtClean="0">
                <a:solidFill>
                  <a:schemeClr val="bg1"/>
                </a:solidFill>
              </a:rPr>
              <a:t> </a:t>
            </a:r>
            <a:r>
              <a:rPr lang="en-US" sz="2400" b="1" dirty="0" err="1" smtClean="0">
                <a:solidFill>
                  <a:schemeClr val="bg1"/>
                </a:solidFill>
              </a:rPr>
              <a:t>B</a:t>
            </a:r>
            <a:r>
              <a:rPr lang="en-US" sz="2400" b="1" baseline="-25000" dirty="0" err="1" smtClean="0">
                <a:solidFill>
                  <a:schemeClr val="bg1"/>
                </a:solidFill>
              </a:rPr>
              <a:t>orbital</a:t>
            </a:r>
            <a:r>
              <a:rPr lang="en-US" sz="2400" b="1" dirty="0" smtClean="0">
                <a:solidFill>
                  <a:schemeClr val="bg1"/>
                </a:solidFill>
              </a:rPr>
              <a:t> is due to the orbital moment on those electrons, and </a:t>
            </a:r>
            <a:r>
              <a:rPr lang="en-US" sz="2400" b="1" dirty="0" err="1" smtClean="0">
                <a:solidFill>
                  <a:schemeClr val="bg1"/>
                </a:solidFill>
              </a:rPr>
              <a:t>B</a:t>
            </a:r>
            <a:r>
              <a:rPr lang="en-US" sz="2400" b="1" baseline="-25000" dirty="0" err="1" smtClean="0">
                <a:solidFill>
                  <a:schemeClr val="bg1"/>
                </a:solidFill>
              </a:rPr>
              <a:t>dipolar</a:t>
            </a:r>
            <a:r>
              <a:rPr lang="en-US" sz="2400" b="1" dirty="0" err="1" smtClean="0">
                <a:solidFill>
                  <a:schemeClr val="bg1"/>
                </a:solidFill>
              </a:rPr>
              <a:t>is</a:t>
            </a:r>
            <a:r>
              <a:rPr lang="en-US" sz="2400" b="1" dirty="0" smtClean="0">
                <a:solidFill>
                  <a:schemeClr val="bg1"/>
                </a:solidFill>
              </a:rPr>
              <a:t> the dipolar field due to the spin of those electrons.</a:t>
            </a:r>
          </a:p>
          <a:p>
            <a:pPr algn="ctr">
              <a:buFont typeface="Arial" charset="0"/>
              <a:buNone/>
            </a:pPr>
            <a:r>
              <a:rPr lang="en-US" sz="2400" b="1" dirty="0" smtClean="0">
                <a:solidFill>
                  <a:srgbClr val="FFFF00"/>
                </a:solidFill>
              </a:rPr>
              <a:t>Energy of the nuclear levels </a:t>
            </a:r>
            <a:r>
              <a:rPr lang="en-US" sz="2400" b="1" dirty="0" err="1" smtClean="0">
                <a:solidFill>
                  <a:srgbClr val="FFFF00"/>
                </a:solidFill>
              </a:rPr>
              <a:t>E</a:t>
            </a:r>
            <a:r>
              <a:rPr lang="en-US" sz="2400" b="1" baseline="-25000" dirty="0" err="1" smtClean="0">
                <a:solidFill>
                  <a:srgbClr val="FFFF00"/>
                </a:solidFill>
              </a:rPr>
              <a:t>m</a:t>
            </a:r>
            <a:r>
              <a:rPr lang="en-US" sz="2400" b="1" dirty="0" smtClean="0">
                <a:solidFill>
                  <a:srgbClr val="FFFF00"/>
                </a:solidFill>
              </a:rPr>
              <a:t>= -g</a:t>
            </a:r>
            <a:r>
              <a:rPr lang="el-GR" sz="2400" b="1" dirty="0" smtClean="0">
                <a:solidFill>
                  <a:srgbClr val="FFFF00"/>
                </a:solidFill>
              </a:rPr>
              <a:t>μ</a:t>
            </a:r>
            <a:r>
              <a:rPr lang="en-US" sz="2400" b="1" baseline="-25000" dirty="0" err="1" smtClean="0">
                <a:solidFill>
                  <a:srgbClr val="FFFF00"/>
                </a:solidFill>
              </a:rPr>
              <a:t>N</a:t>
            </a:r>
            <a:r>
              <a:rPr lang="en-US" sz="2400" b="1" dirty="0" err="1" smtClean="0">
                <a:solidFill>
                  <a:srgbClr val="FFFF00"/>
                </a:solidFill>
              </a:rPr>
              <a:t>Bm</a:t>
            </a:r>
            <a:r>
              <a:rPr lang="en-US" sz="2400" b="1" baseline="-25000" dirty="0" err="1" smtClean="0">
                <a:solidFill>
                  <a:srgbClr val="FFFF00"/>
                </a:solidFill>
              </a:rPr>
              <a:t>I</a:t>
            </a:r>
            <a:endParaRPr lang="en-US" sz="2400" b="1" baseline="-25000" dirty="0" smtClean="0">
              <a:solidFill>
                <a:srgbClr val="FFFF00"/>
              </a:solidFill>
            </a:endParaRPr>
          </a:p>
          <a:p>
            <a:endParaRPr lang="en-US" sz="2400" b="1" baseline="-25000" dirty="0" smtClean="0">
              <a:solidFill>
                <a:schemeClr val="bg1"/>
              </a:solidFill>
            </a:endParaRPr>
          </a:p>
        </p:txBody>
      </p:sp>
      <p:sp>
        <p:nvSpPr>
          <p:cNvPr id="4" name="Slide Number Placeholder 3"/>
          <p:cNvSpPr>
            <a:spLocks noGrp="1"/>
          </p:cNvSpPr>
          <p:nvPr>
            <p:ph type="sldNum" sz="quarter" idx="12"/>
          </p:nvPr>
        </p:nvSpPr>
        <p:spPr/>
        <p:txBody>
          <a:bodyPr/>
          <a:lstStyle/>
          <a:p>
            <a:pPr>
              <a:defRPr/>
            </a:pPr>
            <a:fld id="{429EEDE5-3D01-4B32-9C08-FBE95C485EBC}" type="slidenum">
              <a:rPr lang="en-US" smtClean="0"/>
              <a:pPr>
                <a:defRPr/>
              </a:pPr>
              <a:t>51</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4274" name="Title 1"/>
          <p:cNvSpPr>
            <a:spLocks noGrp="1"/>
          </p:cNvSpPr>
          <p:nvPr>
            <p:ph type="title"/>
          </p:nvPr>
        </p:nvSpPr>
        <p:spPr/>
        <p:txBody>
          <a:bodyPr/>
          <a:lstStyle/>
          <a:p>
            <a:endParaRPr lang="en-US" smtClean="0"/>
          </a:p>
        </p:txBody>
      </p:sp>
      <p:sp>
        <p:nvSpPr>
          <p:cNvPr id="54275" name="Content Placeholder 2"/>
          <p:cNvSpPr>
            <a:spLocks noGrp="1"/>
          </p:cNvSpPr>
          <p:nvPr>
            <p:ph idx="1"/>
          </p:nvPr>
        </p:nvSpPr>
        <p:spPr/>
        <p:txBody>
          <a:bodyPr/>
          <a:lstStyle/>
          <a:p>
            <a:pPr algn="just"/>
            <a:r>
              <a:rPr lang="en-US" sz="2400" b="1" dirty="0" smtClean="0">
                <a:solidFill>
                  <a:schemeClr val="bg1"/>
                </a:solidFill>
              </a:rPr>
              <a:t>This magnetic field splits nuclear levels with a spin of I into (2I+1) </a:t>
            </a:r>
            <a:r>
              <a:rPr lang="en-US" sz="2400" b="1" dirty="0" err="1" smtClean="0">
                <a:solidFill>
                  <a:schemeClr val="bg1"/>
                </a:solidFill>
              </a:rPr>
              <a:t>substates</a:t>
            </a:r>
            <a:r>
              <a:rPr lang="en-US" sz="2400" b="1" dirty="0" smtClean="0">
                <a:solidFill>
                  <a:schemeClr val="bg1"/>
                </a:solidFill>
              </a:rPr>
              <a:t>. </a:t>
            </a:r>
          </a:p>
          <a:p>
            <a:pPr algn="just"/>
            <a:r>
              <a:rPr lang="en-US" sz="2400" b="1" dirty="0" smtClean="0">
                <a:solidFill>
                  <a:schemeClr val="bg1"/>
                </a:solidFill>
              </a:rPr>
              <a:t> Transitions between the excited state and ground state can only occur where </a:t>
            </a:r>
            <a:r>
              <a:rPr lang="en-US" sz="2400" b="1" dirty="0" err="1" smtClean="0">
                <a:solidFill>
                  <a:schemeClr val="bg1"/>
                </a:solidFill>
              </a:rPr>
              <a:t>m</a:t>
            </a:r>
            <a:r>
              <a:rPr lang="en-US" sz="2400" b="1" baseline="-25000" dirty="0" err="1" smtClean="0">
                <a:solidFill>
                  <a:schemeClr val="bg1"/>
                </a:solidFill>
              </a:rPr>
              <a:t>I</a:t>
            </a:r>
            <a:r>
              <a:rPr lang="en-US" sz="2400" b="1" dirty="0" smtClean="0">
                <a:solidFill>
                  <a:schemeClr val="bg1"/>
                </a:solidFill>
              </a:rPr>
              <a:t> changes by 0 or 1. </a:t>
            </a:r>
          </a:p>
          <a:p>
            <a:pPr algn="just"/>
            <a:r>
              <a:rPr lang="en-US" sz="2400" b="1" dirty="0" smtClean="0">
                <a:solidFill>
                  <a:schemeClr val="bg1"/>
                </a:solidFill>
              </a:rPr>
              <a:t>This gives six possible transitions for a 3/2 to 1/2 transition, giving a sextet , with the line spacing being proportional to </a:t>
            </a:r>
            <a:r>
              <a:rPr lang="en-US" sz="2400" b="1" dirty="0" err="1" smtClean="0">
                <a:solidFill>
                  <a:schemeClr val="bg1"/>
                </a:solidFill>
              </a:rPr>
              <a:t>B</a:t>
            </a:r>
            <a:r>
              <a:rPr lang="en-US" sz="2400" b="1" baseline="-25000" dirty="0" err="1" smtClean="0">
                <a:solidFill>
                  <a:schemeClr val="bg1"/>
                </a:solidFill>
              </a:rPr>
              <a:t>eff</a:t>
            </a:r>
            <a:r>
              <a:rPr lang="en-US" sz="2400" b="1" dirty="0" smtClean="0">
                <a:solidFill>
                  <a:schemeClr val="bg1"/>
                </a:solidFill>
              </a:rPr>
              <a:t>.</a:t>
            </a:r>
          </a:p>
        </p:txBody>
      </p:sp>
      <p:sp>
        <p:nvSpPr>
          <p:cNvPr id="4" name="Slide Number Placeholder 3"/>
          <p:cNvSpPr>
            <a:spLocks noGrp="1"/>
          </p:cNvSpPr>
          <p:nvPr>
            <p:ph type="sldNum" sz="quarter" idx="12"/>
          </p:nvPr>
        </p:nvSpPr>
        <p:spPr/>
        <p:txBody>
          <a:bodyPr/>
          <a:lstStyle/>
          <a:p>
            <a:pPr>
              <a:defRPr/>
            </a:pPr>
            <a:fld id="{25C92421-0B5A-4AA1-B5C8-DD2687B7C45C}" type="slidenum">
              <a:rPr lang="en-US" smtClean="0"/>
              <a:pPr>
                <a:defRPr/>
              </a:pPr>
              <a:t>52</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b="1" smtClean="0">
                <a:solidFill>
                  <a:srgbClr val="0000FF"/>
                </a:solidFill>
              </a:rPr>
              <a:t>Effect of magnetic field on </a:t>
            </a:r>
            <a:r>
              <a:rPr lang="en-US" b="1" baseline="30000" smtClean="0">
                <a:solidFill>
                  <a:srgbClr val="0000FF"/>
                </a:solidFill>
              </a:rPr>
              <a:t>57</a:t>
            </a:r>
            <a:r>
              <a:rPr lang="en-US" b="1" smtClean="0">
                <a:solidFill>
                  <a:srgbClr val="0000FF"/>
                </a:solidFill>
              </a:rPr>
              <a:t>Fe</a:t>
            </a:r>
          </a:p>
        </p:txBody>
      </p:sp>
      <p:pic>
        <p:nvPicPr>
          <p:cNvPr id="4" name="Content Placeholder 3" descr="Fig3: Magnetic splitting of the nuclear energy levels"/>
          <p:cNvPicPr>
            <a:picLocks noGrp="1"/>
          </p:cNvPicPr>
          <p:nvPr>
            <p:ph idx="1"/>
          </p:nvPr>
        </p:nvPicPr>
        <p:blipFill>
          <a:blip r:embed="rId2" cstate="print"/>
          <a:srcRect/>
          <a:stretch>
            <a:fillRect/>
          </a:stretch>
        </p:blipFill>
        <p:spPr>
          <a:xfrm>
            <a:off x="609600" y="1524000"/>
            <a:ext cx="7772400" cy="5105400"/>
          </a:xfrm>
          <a:ln w="38100" cap="sq">
            <a:solidFill>
              <a:srgbClr val="000000"/>
            </a:solidFill>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2"/>
          </p:nvPr>
        </p:nvSpPr>
        <p:spPr/>
        <p:txBody>
          <a:bodyPr/>
          <a:lstStyle/>
          <a:p>
            <a:pPr>
              <a:defRPr/>
            </a:pPr>
            <a:fld id="{215AF3E9-5D64-495A-A977-A28619AFB016}" type="slidenum">
              <a:rPr lang="en-US" smtClean="0"/>
              <a:pPr>
                <a:defRPr/>
              </a:pPr>
              <a:t>53</a:t>
            </a:fld>
            <a:endParaRPr lang="en-US"/>
          </a:p>
        </p:txBody>
      </p:sp>
      <p:sp>
        <p:nvSpPr>
          <p:cNvPr id="6" name="Footer Placeholder 5"/>
          <p:cNvSpPr>
            <a:spLocks noGrp="1"/>
          </p:cNvSpPr>
          <p:nvPr>
            <p:ph type="ftr" sz="quarter" idx="11"/>
          </p:nvPr>
        </p:nvSpPr>
        <p:spPr/>
        <p:txBody>
          <a:bodyPr/>
          <a:lstStyle/>
          <a:p>
            <a:pPr>
              <a:defRPr/>
            </a:pPr>
            <a:r>
              <a:rPr lang="en-US" smtClean="0"/>
              <a:t>Dr.A. Simi</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6322" name="Title 1"/>
          <p:cNvSpPr>
            <a:spLocks noGrp="1"/>
          </p:cNvSpPr>
          <p:nvPr>
            <p:ph type="title"/>
          </p:nvPr>
        </p:nvSpPr>
        <p:spPr/>
        <p:txBody>
          <a:bodyPr/>
          <a:lstStyle/>
          <a:p>
            <a:endParaRPr lang="en-US" smtClean="0"/>
          </a:p>
        </p:txBody>
      </p:sp>
      <p:sp>
        <p:nvSpPr>
          <p:cNvPr id="56323" name="Content Placeholder 2"/>
          <p:cNvSpPr>
            <a:spLocks noGrp="1"/>
          </p:cNvSpPr>
          <p:nvPr>
            <p:ph idx="1"/>
          </p:nvPr>
        </p:nvSpPr>
        <p:spPr/>
        <p:txBody>
          <a:bodyPr/>
          <a:lstStyle/>
          <a:p>
            <a:pPr algn="just"/>
            <a:r>
              <a:rPr lang="en-US" sz="2800" b="1" dirty="0" smtClean="0">
                <a:solidFill>
                  <a:schemeClr val="bg1"/>
                </a:solidFill>
              </a:rPr>
              <a:t>The line positions are related to the splitting of the energy levels, but the line </a:t>
            </a:r>
            <a:r>
              <a:rPr lang="en-US" sz="2800" b="1" i="1" dirty="0" smtClean="0">
                <a:solidFill>
                  <a:schemeClr val="bg1"/>
                </a:solidFill>
              </a:rPr>
              <a:t>intensities</a:t>
            </a:r>
            <a:r>
              <a:rPr lang="en-US" sz="2800" b="1" dirty="0" smtClean="0">
                <a:solidFill>
                  <a:schemeClr val="bg1"/>
                </a:solidFill>
              </a:rPr>
              <a:t> are related to the angle between the </a:t>
            </a:r>
            <a:r>
              <a:rPr lang="en-US" sz="2800" b="1" dirty="0" err="1" smtClean="0">
                <a:solidFill>
                  <a:schemeClr val="bg1"/>
                </a:solidFill>
              </a:rPr>
              <a:t>Mössbauer</a:t>
            </a:r>
            <a:r>
              <a:rPr lang="en-US" sz="2800" b="1" dirty="0" smtClean="0">
                <a:solidFill>
                  <a:schemeClr val="bg1"/>
                </a:solidFill>
              </a:rPr>
              <a:t> gamma-ray and the nuclear spin moment. </a:t>
            </a:r>
          </a:p>
          <a:p>
            <a:pPr algn="just"/>
            <a:r>
              <a:rPr lang="en-US" sz="2800" b="1" dirty="0" smtClean="0">
                <a:solidFill>
                  <a:schemeClr val="bg1"/>
                </a:solidFill>
              </a:rPr>
              <a:t>The outer, middle and inner line intensities are related by:</a:t>
            </a:r>
          </a:p>
          <a:p>
            <a:pPr algn="just">
              <a:buFont typeface="Arial" charset="0"/>
              <a:buNone/>
            </a:pPr>
            <a:r>
              <a:rPr lang="en-US" sz="2800" b="1" dirty="0" smtClean="0">
                <a:solidFill>
                  <a:schemeClr val="bg1"/>
                </a:solidFill>
              </a:rPr>
              <a:t>			3 : (4sin</a:t>
            </a:r>
            <a:r>
              <a:rPr lang="en-US" sz="2800" b="1" baseline="30000" dirty="0" smtClean="0">
                <a:solidFill>
                  <a:schemeClr val="bg1"/>
                </a:solidFill>
              </a:rPr>
              <a:t>2</a:t>
            </a:r>
            <a:r>
              <a:rPr lang="en-US" sz="2800" b="1" dirty="0" smtClean="0">
                <a:solidFill>
                  <a:schemeClr val="bg1"/>
                </a:solidFill>
              </a:rPr>
              <a:t>θ)/(1+cos</a:t>
            </a:r>
            <a:r>
              <a:rPr lang="en-US" sz="2800" b="1" baseline="30000" dirty="0" smtClean="0">
                <a:solidFill>
                  <a:schemeClr val="bg1"/>
                </a:solidFill>
              </a:rPr>
              <a:t>2</a:t>
            </a:r>
            <a:r>
              <a:rPr lang="en-US" sz="2800" b="1" dirty="0" smtClean="0">
                <a:solidFill>
                  <a:schemeClr val="bg1"/>
                </a:solidFill>
              </a:rPr>
              <a:t>θ) : 1</a:t>
            </a:r>
          </a:p>
        </p:txBody>
      </p:sp>
      <p:sp>
        <p:nvSpPr>
          <p:cNvPr id="4" name="Slide Number Placeholder 3"/>
          <p:cNvSpPr>
            <a:spLocks noGrp="1"/>
          </p:cNvSpPr>
          <p:nvPr>
            <p:ph type="sldNum" sz="quarter" idx="12"/>
          </p:nvPr>
        </p:nvSpPr>
        <p:spPr/>
        <p:txBody>
          <a:bodyPr/>
          <a:lstStyle/>
          <a:p>
            <a:pPr>
              <a:defRPr/>
            </a:pPr>
            <a:fld id="{CEE88005-A384-4A0B-BE26-7E731CF1170E}" type="slidenum">
              <a:rPr lang="en-US" smtClean="0"/>
              <a:pPr>
                <a:defRPr/>
              </a:pPr>
              <a:t>54</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7346" name="Content Placeholder 2"/>
          <p:cNvSpPr>
            <a:spLocks noGrp="1"/>
          </p:cNvSpPr>
          <p:nvPr>
            <p:ph idx="1"/>
          </p:nvPr>
        </p:nvSpPr>
        <p:spPr>
          <a:xfrm>
            <a:off x="457200" y="685800"/>
            <a:ext cx="8229600" cy="5440363"/>
          </a:xfrm>
        </p:spPr>
        <p:txBody>
          <a:bodyPr/>
          <a:lstStyle/>
          <a:p>
            <a:pPr algn="just"/>
            <a:r>
              <a:rPr lang="en-US" sz="2400" b="1" dirty="0" smtClean="0">
                <a:solidFill>
                  <a:schemeClr val="bg1"/>
                </a:solidFill>
              </a:rPr>
              <a:t>Outer and inner lines are always in the same proportion.</a:t>
            </a:r>
          </a:p>
          <a:p>
            <a:pPr algn="just"/>
            <a:r>
              <a:rPr lang="en-US" sz="2400" b="1" dirty="0" smtClean="0">
                <a:solidFill>
                  <a:schemeClr val="bg1"/>
                </a:solidFill>
              </a:rPr>
              <a:t> The middle lines can vary in relative intensity between 0 and 4 depending upon the angle the nuclear spin moments make to the gamma-ray.</a:t>
            </a:r>
          </a:p>
          <a:p>
            <a:pPr algn="just"/>
            <a:r>
              <a:rPr lang="en-US" sz="2400" b="1" dirty="0" smtClean="0">
                <a:solidFill>
                  <a:schemeClr val="bg1"/>
                </a:solidFill>
              </a:rPr>
              <a:t> In polycrystalline samples with no applied field this value averages to 2,</a:t>
            </a:r>
          </a:p>
          <a:p>
            <a:pPr algn="just"/>
            <a:r>
              <a:rPr lang="en-US" sz="2400" b="1" dirty="0" smtClean="0">
                <a:solidFill>
                  <a:schemeClr val="bg1"/>
                </a:solidFill>
              </a:rPr>
              <a:t>But in single crystals or under applied fields the relative line intensities can give  information about moment orientation and magnetic ordering.</a:t>
            </a:r>
          </a:p>
          <a:p>
            <a:endParaRPr lang="en-US" sz="2400" b="1" dirty="0" smtClean="0">
              <a:solidFill>
                <a:schemeClr val="bg1"/>
              </a:solidFill>
            </a:endParaRPr>
          </a:p>
        </p:txBody>
      </p:sp>
      <p:sp>
        <p:nvSpPr>
          <p:cNvPr id="3" name="Slide Number Placeholder 2"/>
          <p:cNvSpPr>
            <a:spLocks noGrp="1"/>
          </p:cNvSpPr>
          <p:nvPr>
            <p:ph type="sldNum" sz="quarter" idx="12"/>
          </p:nvPr>
        </p:nvSpPr>
        <p:spPr/>
        <p:txBody>
          <a:bodyPr/>
          <a:lstStyle/>
          <a:p>
            <a:pPr>
              <a:defRPr/>
            </a:pPr>
            <a:fld id="{7C40EFA7-8DD6-4F52-A413-BC82B0348CF7}" type="slidenum">
              <a:rPr lang="en-US" smtClean="0"/>
              <a:pPr>
                <a:defRPr/>
              </a:pPr>
              <a:t>55</a:t>
            </a:fld>
            <a:endParaRPr lang="en-US"/>
          </a:p>
        </p:txBody>
      </p:sp>
      <p:sp>
        <p:nvSpPr>
          <p:cNvPr id="4" name="Footer Placeholder 3"/>
          <p:cNvSpPr>
            <a:spLocks noGrp="1"/>
          </p:cNvSpPr>
          <p:nvPr>
            <p:ph type="ftr" sz="quarter" idx="11"/>
          </p:nvPr>
        </p:nvSpPr>
        <p:spPr/>
        <p:txBody>
          <a:bodyPr/>
          <a:lstStyle/>
          <a:p>
            <a:pPr>
              <a:defRPr/>
            </a:pPr>
            <a:r>
              <a:rPr lang="en-US" smtClean="0"/>
              <a:t>Dr.A. Simi</a:t>
            </a:r>
            <a:endParaRPr lang="en-US"/>
          </a:p>
        </p:txBody>
      </p:sp>
      <p:sp>
        <p:nvSpPr>
          <p:cNvPr id="6"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838200" y="1981200"/>
            <a:ext cx="7772400" cy="3505200"/>
          </a:xfrm>
        </p:spPr>
        <p:txBody>
          <a:bodyPr/>
          <a:lstStyle/>
          <a:p>
            <a:pPr algn="ctr">
              <a:defRPr/>
            </a:pPr>
            <a:r>
              <a:rPr lang="en-US" sz="4800" dirty="0" smtClean="0">
                <a:solidFill>
                  <a:srgbClr val="AE166D"/>
                </a:solidFill>
                <a:latin typeface="Bauhaus 93" pitchFamily="82" charset="0"/>
              </a:rPr>
              <a:t>Applications </a:t>
            </a:r>
            <a:br>
              <a:rPr lang="en-US" sz="4800" dirty="0" smtClean="0">
                <a:solidFill>
                  <a:srgbClr val="AE166D"/>
                </a:solidFill>
                <a:latin typeface="Bauhaus 93" pitchFamily="82" charset="0"/>
              </a:rPr>
            </a:br>
            <a:r>
              <a:rPr lang="en-US" sz="4800" dirty="0" smtClean="0">
                <a:solidFill>
                  <a:srgbClr val="AE166D"/>
                </a:solidFill>
                <a:latin typeface="Bauhaus 93" pitchFamily="82" charset="0"/>
              </a:rPr>
              <a:t>of </a:t>
            </a:r>
            <a:br>
              <a:rPr lang="en-US" sz="4800" dirty="0" smtClean="0">
                <a:solidFill>
                  <a:srgbClr val="AE166D"/>
                </a:solidFill>
                <a:latin typeface="Bauhaus 93" pitchFamily="82" charset="0"/>
              </a:rPr>
            </a:br>
            <a:r>
              <a:rPr lang="en-US" sz="4800" dirty="0" smtClean="0">
                <a:solidFill>
                  <a:srgbClr val="AE166D"/>
                </a:solidFill>
                <a:latin typeface="Bauhaus 93" pitchFamily="82" charset="0"/>
              </a:rPr>
              <a:t>Mossbauer  spectra</a:t>
            </a:r>
          </a:p>
        </p:txBody>
      </p:sp>
      <p:sp>
        <p:nvSpPr>
          <p:cNvPr id="3" name="Slide Number Placeholder 2"/>
          <p:cNvSpPr>
            <a:spLocks noGrp="1"/>
          </p:cNvSpPr>
          <p:nvPr>
            <p:ph type="sldNum" sz="quarter" idx="12"/>
          </p:nvPr>
        </p:nvSpPr>
        <p:spPr/>
        <p:txBody>
          <a:bodyPr/>
          <a:lstStyle/>
          <a:p>
            <a:pPr>
              <a:defRPr/>
            </a:pPr>
            <a:fld id="{B97D3CEB-A718-4E65-8F85-B27B1C6F58C2}" type="slidenum">
              <a:rPr lang="en-US" smtClean="0"/>
              <a:pPr>
                <a:defRPr/>
              </a:pPr>
              <a:t>56</a:t>
            </a:fld>
            <a:endParaRPr lang="en-US"/>
          </a:p>
        </p:txBody>
      </p:sp>
      <p:sp>
        <p:nvSpPr>
          <p:cNvPr id="4" name="Footer Placeholder 3"/>
          <p:cNvSpPr>
            <a:spLocks noGrp="1"/>
          </p:cNvSpPr>
          <p:nvPr>
            <p:ph type="ftr" sz="quarter" idx="11"/>
          </p:nvPr>
        </p:nvSpPr>
        <p:spPr/>
        <p:txBody>
          <a:bodyPr/>
          <a:lstStyle/>
          <a:p>
            <a:pPr>
              <a:defRPr/>
            </a:pPr>
            <a:r>
              <a:rPr lang="en-US" smtClean="0"/>
              <a:t>Dr.A. Simi</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3"/>
          <p:cNvSpPr>
            <a:spLocks noGrp="1"/>
          </p:cNvSpPr>
          <p:nvPr>
            <p:ph type="title"/>
          </p:nvPr>
        </p:nvSpPr>
        <p:spPr/>
        <p:txBody>
          <a:bodyPr/>
          <a:lstStyle/>
          <a:p>
            <a:pPr>
              <a:defRPr/>
            </a:pPr>
            <a:r>
              <a:rPr lang="en-US" b="1" dirty="0" smtClean="0">
                <a:solidFill>
                  <a:schemeClr val="tx2">
                    <a:lumMod val="75000"/>
                  </a:schemeClr>
                </a:solidFill>
              </a:rPr>
              <a:t>Spectra of spin free Fe(II) – FeSO</a:t>
            </a:r>
            <a:r>
              <a:rPr lang="en-US" b="1" baseline="-25000" dirty="0" smtClean="0">
                <a:solidFill>
                  <a:schemeClr val="tx2">
                    <a:lumMod val="75000"/>
                  </a:schemeClr>
                </a:solidFill>
              </a:rPr>
              <a:t>4</a:t>
            </a:r>
            <a:r>
              <a:rPr lang="en-US" b="1" dirty="0" smtClean="0">
                <a:solidFill>
                  <a:schemeClr val="tx2">
                    <a:lumMod val="75000"/>
                  </a:schemeClr>
                </a:solidFill>
              </a:rPr>
              <a:t>.7H</a:t>
            </a:r>
            <a:r>
              <a:rPr lang="en-US" b="1" baseline="-25000" dirty="0" smtClean="0">
                <a:solidFill>
                  <a:schemeClr val="tx2">
                    <a:lumMod val="75000"/>
                  </a:schemeClr>
                </a:solidFill>
              </a:rPr>
              <a:t>2</a:t>
            </a:r>
            <a:r>
              <a:rPr lang="en-US" b="1" dirty="0" smtClean="0">
                <a:solidFill>
                  <a:schemeClr val="tx2">
                    <a:lumMod val="75000"/>
                  </a:schemeClr>
                </a:solidFill>
              </a:rPr>
              <a:t>O</a:t>
            </a:r>
          </a:p>
        </p:txBody>
      </p:sp>
      <p:pic>
        <p:nvPicPr>
          <p:cNvPr id="59395" name="Picture 5"/>
          <p:cNvPicPr>
            <a:picLocks noGrp="1" noChangeAspect="1" noChangeArrowheads="1"/>
          </p:cNvPicPr>
          <p:nvPr>
            <p:ph sz="half" idx="1"/>
          </p:nvPr>
        </p:nvPicPr>
        <p:blipFill>
          <a:blip r:embed="rId2" cstate="print"/>
          <a:srcRect/>
          <a:stretch>
            <a:fillRect/>
          </a:stretch>
        </p:blipFill>
        <p:spPr>
          <a:xfrm>
            <a:off x="733425" y="1909763"/>
            <a:ext cx="3486150" cy="3905250"/>
          </a:xfrm>
          <a:noFill/>
        </p:spPr>
      </p:pic>
      <p:pic>
        <p:nvPicPr>
          <p:cNvPr id="59396" name="Picture 6"/>
          <p:cNvPicPr>
            <a:picLocks noGrp="1" noChangeAspect="1" noChangeArrowheads="1"/>
          </p:cNvPicPr>
          <p:nvPr>
            <p:ph sz="half" idx="2"/>
          </p:nvPr>
        </p:nvPicPr>
        <p:blipFill>
          <a:blip r:embed="rId3" cstate="print"/>
          <a:srcRect/>
          <a:stretch>
            <a:fillRect/>
          </a:stretch>
        </p:blipFill>
        <p:spPr>
          <a:xfrm>
            <a:off x="4648200" y="1981200"/>
            <a:ext cx="4114800" cy="3810000"/>
          </a:xfrm>
          <a:noFill/>
        </p:spPr>
      </p:pic>
      <p:sp>
        <p:nvSpPr>
          <p:cNvPr id="5" name="Slide Number Placeholder 4"/>
          <p:cNvSpPr>
            <a:spLocks noGrp="1"/>
          </p:cNvSpPr>
          <p:nvPr>
            <p:ph type="sldNum" sz="quarter" idx="12"/>
          </p:nvPr>
        </p:nvSpPr>
        <p:spPr/>
        <p:txBody>
          <a:bodyPr/>
          <a:lstStyle/>
          <a:p>
            <a:pPr>
              <a:defRPr/>
            </a:pPr>
            <a:fld id="{6A8058E9-6E96-4C12-A9B1-6C6A20A09852}" type="slidenum">
              <a:rPr lang="en-US" smtClean="0"/>
              <a:pPr>
                <a:defRPr/>
              </a:pPr>
              <a:t>57</a:t>
            </a:fld>
            <a:endParaRPr lang="en-US"/>
          </a:p>
        </p:txBody>
      </p:sp>
      <p:sp>
        <p:nvSpPr>
          <p:cNvPr id="6" name="Footer Placeholder 5"/>
          <p:cNvSpPr>
            <a:spLocks noGrp="1"/>
          </p:cNvSpPr>
          <p:nvPr>
            <p:ph type="ftr" sz="quarter" idx="11"/>
          </p:nvPr>
        </p:nvSpPr>
        <p:spPr/>
        <p:txBody>
          <a:bodyPr/>
          <a:lstStyle/>
          <a:p>
            <a:pPr>
              <a:defRPr/>
            </a:pPr>
            <a:r>
              <a:rPr lang="en-US" smtClean="0"/>
              <a:t>Dr.A. Simi</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
          <p:cNvSpPr>
            <a:spLocks noGrp="1"/>
          </p:cNvSpPr>
          <p:nvPr>
            <p:ph type="title"/>
          </p:nvPr>
        </p:nvSpPr>
        <p:spPr/>
        <p:txBody>
          <a:bodyPr/>
          <a:lstStyle/>
          <a:p>
            <a:endParaRPr lang="en-US" smtClean="0"/>
          </a:p>
        </p:txBody>
      </p:sp>
      <p:sp>
        <p:nvSpPr>
          <p:cNvPr id="60419" name="Content Placeholder 7"/>
          <p:cNvSpPr>
            <a:spLocks noGrp="1"/>
          </p:cNvSpPr>
          <p:nvPr>
            <p:ph idx="1"/>
          </p:nvPr>
        </p:nvSpPr>
        <p:spPr/>
        <p:txBody>
          <a:bodyPr/>
          <a:lstStyle/>
          <a:p>
            <a:pPr algn="just"/>
            <a:r>
              <a:rPr lang="en-US" b="1" smtClean="0"/>
              <a:t>From the crystallographic data it was initially concluded that FeSO</a:t>
            </a:r>
            <a:r>
              <a:rPr lang="en-US" b="1" baseline="-25000" smtClean="0"/>
              <a:t>4</a:t>
            </a:r>
            <a:r>
              <a:rPr lang="en-US" b="1" smtClean="0"/>
              <a:t>.7H</a:t>
            </a:r>
            <a:r>
              <a:rPr lang="en-US" b="1" baseline="-25000" smtClean="0"/>
              <a:t>2</a:t>
            </a:r>
            <a:r>
              <a:rPr lang="en-US" b="1" smtClean="0"/>
              <a:t>O is having a perfect O</a:t>
            </a:r>
            <a:r>
              <a:rPr lang="en-US" b="1" baseline="-25000" smtClean="0"/>
              <a:t>h</a:t>
            </a:r>
            <a:r>
              <a:rPr lang="en-US" b="1" smtClean="0"/>
              <a:t> symmetry, with six H</a:t>
            </a:r>
            <a:r>
              <a:rPr lang="en-US" b="1" baseline="-25000" smtClean="0"/>
              <a:t>2</a:t>
            </a:r>
            <a:r>
              <a:rPr lang="en-US" b="1" smtClean="0"/>
              <a:t>O on each vertex.</a:t>
            </a:r>
          </a:p>
          <a:p>
            <a:pPr algn="just"/>
            <a:r>
              <a:rPr lang="en-US" b="1" smtClean="0"/>
              <a:t>But the MB spectrum recorded showed a large quadruple splitting, which is not possible in a regular O</a:t>
            </a:r>
            <a:r>
              <a:rPr lang="en-US" b="1" baseline="-25000" smtClean="0"/>
              <a:t>h</a:t>
            </a:r>
            <a:r>
              <a:rPr lang="en-US" b="1" smtClean="0"/>
              <a:t> symmetry. (for perfect O</a:t>
            </a:r>
            <a:r>
              <a:rPr lang="en-US" b="1" baseline="-25000" smtClean="0"/>
              <a:t>h</a:t>
            </a:r>
            <a:r>
              <a:rPr lang="en-US" b="1" smtClean="0"/>
              <a:t> field </a:t>
            </a:r>
            <a:r>
              <a:rPr lang="en-US" b="1" i="1" smtClean="0"/>
              <a:t>efg </a:t>
            </a:r>
            <a:r>
              <a:rPr lang="en-US" b="1" smtClean="0"/>
              <a:t>is zero)</a:t>
            </a:r>
          </a:p>
        </p:txBody>
      </p:sp>
      <p:sp>
        <p:nvSpPr>
          <p:cNvPr id="4" name="Slide Number Placeholder 3"/>
          <p:cNvSpPr>
            <a:spLocks noGrp="1"/>
          </p:cNvSpPr>
          <p:nvPr>
            <p:ph type="sldNum" sz="quarter" idx="12"/>
          </p:nvPr>
        </p:nvSpPr>
        <p:spPr/>
        <p:txBody>
          <a:bodyPr/>
          <a:lstStyle/>
          <a:p>
            <a:pPr>
              <a:defRPr/>
            </a:pPr>
            <a:fld id="{225812E4-A366-4531-A47A-B0C6B2410D00}" type="slidenum">
              <a:rPr lang="en-US" smtClean="0"/>
              <a:pPr>
                <a:defRPr/>
              </a:pPr>
              <a:t>58</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endParaRPr lang="en-US" smtClean="0"/>
          </a:p>
        </p:txBody>
      </p:sp>
      <p:sp>
        <p:nvSpPr>
          <p:cNvPr id="61443" name="Content Placeholder 2"/>
          <p:cNvSpPr>
            <a:spLocks noGrp="1"/>
          </p:cNvSpPr>
          <p:nvPr>
            <p:ph idx="1"/>
          </p:nvPr>
        </p:nvSpPr>
        <p:spPr/>
        <p:txBody>
          <a:bodyPr/>
          <a:lstStyle/>
          <a:p>
            <a:pPr algn="just"/>
            <a:r>
              <a:rPr lang="en-US" b="1" smtClean="0"/>
              <a:t>Fe(II) is a d</a:t>
            </a:r>
            <a:r>
              <a:rPr lang="en-US" b="1" baseline="30000" smtClean="0"/>
              <a:t>6</a:t>
            </a:r>
            <a:r>
              <a:rPr lang="en-US" b="1" smtClean="0"/>
              <a:t> system.</a:t>
            </a:r>
          </a:p>
          <a:p>
            <a:pPr algn="just"/>
            <a:r>
              <a:rPr lang="en-US" b="1" smtClean="0"/>
              <a:t>In weak field created by H</a:t>
            </a:r>
            <a:r>
              <a:rPr lang="en-US" b="1" baseline="-25000" smtClean="0"/>
              <a:t>2</a:t>
            </a:r>
            <a:r>
              <a:rPr lang="en-US" b="1" smtClean="0"/>
              <a:t>O, an orbitally degenerate system results.</a:t>
            </a:r>
          </a:p>
          <a:p>
            <a:pPr algn="just"/>
            <a:r>
              <a:rPr lang="en-US" b="1" smtClean="0"/>
              <a:t>This under goes J-T distortion (Z </a:t>
            </a:r>
            <a:r>
              <a:rPr lang="en-US" b="1" baseline="-25000" smtClean="0"/>
              <a:t>in</a:t>
            </a:r>
            <a:r>
              <a:rPr lang="en-US" b="1" smtClean="0"/>
              <a:t>)to remove the degeneracy</a:t>
            </a:r>
            <a:r>
              <a:rPr lang="en-US" smtClean="0"/>
              <a:t> </a:t>
            </a:r>
            <a:r>
              <a:rPr lang="en-US" b="1" smtClean="0"/>
              <a:t>and forms a tetragonal field.</a:t>
            </a:r>
          </a:p>
          <a:p>
            <a:pPr algn="just"/>
            <a:r>
              <a:rPr lang="en-US" b="1" smtClean="0"/>
              <a:t>This creates an </a:t>
            </a:r>
            <a:r>
              <a:rPr lang="en-US" b="1" i="1" smtClean="0"/>
              <a:t>efg </a:t>
            </a:r>
            <a:r>
              <a:rPr lang="en-US" b="1" smtClean="0"/>
              <a:t>at the nucleus and hence quadruple splitting.</a:t>
            </a:r>
          </a:p>
          <a:p>
            <a:pPr algn="just"/>
            <a:r>
              <a:rPr lang="en-US" b="1" smtClean="0"/>
              <a:t>The structure assigned is an distorted O</a:t>
            </a:r>
            <a:r>
              <a:rPr lang="en-US" b="1" baseline="-25000" smtClean="0"/>
              <a:t>h </a:t>
            </a:r>
            <a:r>
              <a:rPr lang="en-US" b="1" smtClean="0"/>
              <a:t>with all angles 90</a:t>
            </a:r>
            <a:r>
              <a:rPr lang="en-US" b="1" baseline="30000" smtClean="0"/>
              <a:t>o</a:t>
            </a:r>
            <a:r>
              <a:rPr lang="en-US" b="1" smtClean="0"/>
              <a:t> and x ≠  y ≠ z</a:t>
            </a:r>
          </a:p>
          <a:p>
            <a:pPr algn="just"/>
            <a:endParaRPr lang="en-US" b="1" smtClean="0"/>
          </a:p>
          <a:p>
            <a:pPr algn="just"/>
            <a:endParaRPr lang="en-US" b="1" smtClean="0"/>
          </a:p>
          <a:p>
            <a:pPr algn="just"/>
            <a:endParaRPr lang="en-US" smtClean="0"/>
          </a:p>
          <a:p>
            <a:pPr algn="just"/>
            <a:endParaRPr lang="en-US" smtClean="0"/>
          </a:p>
        </p:txBody>
      </p:sp>
      <p:sp>
        <p:nvSpPr>
          <p:cNvPr id="4" name="Slide Number Placeholder 3"/>
          <p:cNvSpPr>
            <a:spLocks noGrp="1"/>
          </p:cNvSpPr>
          <p:nvPr>
            <p:ph type="sldNum" sz="quarter" idx="12"/>
          </p:nvPr>
        </p:nvSpPr>
        <p:spPr/>
        <p:txBody>
          <a:bodyPr/>
          <a:lstStyle/>
          <a:p>
            <a:pPr>
              <a:defRPr/>
            </a:pPr>
            <a:fld id="{883E1624-A968-47B7-9557-FA34A878D95D}" type="slidenum">
              <a:rPr lang="en-US" smtClean="0"/>
              <a:pPr>
                <a:defRPr/>
              </a:pPr>
              <a:t>59</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b="1" smtClean="0">
                <a:solidFill>
                  <a:srgbClr val="7030A0"/>
                </a:solidFill>
              </a:rPr>
              <a:t>Recoil continued…</a:t>
            </a:r>
          </a:p>
        </p:txBody>
      </p:sp>
      <p:sp>
        <p:nvSpPr>
          <p:cNvPr id="7171" name="Content Placeholder 2"/>
          <p:cNvSpPr>
            <a:spLocks noGrp="1"/>
          </p:cNvSpPr>
          <p:nvPr>
            <p:ph idx="1"/>
          </p:nvPr>
        </p:nvSpPr>
        <p:spPr>
          <a:xfrm>
            <a:off x="457200" y="1371600"/>
            <a:ext cx="8229600" cy="4953000"/>
          </a:xfrm>
        </p:spPr>
        <p:txBody>
          <a:bodyPr/>
          <a:lstStyle/>
          <a:p>
            <a:pPr algn="just"/>
            <a:r>
              <a:rPr lang="en-US" b="1" dirty="0" smtClean="0"/>
              <a:t>When a gaseous atom or molecule emits a quantum of energy </a:t>
            </a:r>
            <a:r>
              <a:rPr lang="en-US" b="1" dirty="0" smtClean="0">
                <a:solidFill>
                  <a:srgbClr val="FF0066"/>
                </a:solidFill>
              </a:rPr>
              <a:t>E </a:t>
            </a:r>
            <a:r>
              <a:rPr lang="en-US" b="1" dirty="0" smtClean="0"/>
              <a:t>, the emitted quantum will always have the momentum </a:t>
            </a:r>
            <a:r>
              <a:rPr lang="en-US" b="1" dirty="0" smtClean="0">
                <a:solidFill>
                  <a:srgbClr val="FF0066"/>
                </a:solidFill>
              </a:rPr>
              <a:t>E/C</a:t>
            </a:r>
            <a:r>
              <a:rPr lang="en-US" b="1" dirty="0" smtClean="0"/>
              <a:t> </a:t>
            </a:r>
          </a:p>
          <a:p>
            <a:pPr algn="just">
              <a:buFont typeface="Arial" charset="0"/>
              <a:buNone/>
            </a:pPr>
            <a:r>
              <a:rPr lang="en-US" b="1" dirty="0" smtClean="0"/>
              <a:t>			</a:t>
            </a:r>
            <a:r>
              <a:rPr lang="en-US" sz="2800" b="1" i="1" dirty="0" smtClean="0">
                <a:solidFill>
                  <a:srgbClr val="7030A0"/>
                </a:solidFill>
              </a:rPr>
              <a:t>Where  C – is the velocity of light</a:t>
            </a:r>
            <a:endParaRPr lang="en-US" b="1" i="1" dirty="0" smtClean="0">
              <a:solidFill>
                <a:srgbClr val="7030A0"/>
              </a:solidFill>
            </a:endParaRPr>
          </a:p>
          <a:p>
            <a:pPr algn="just"/>
            <a:r>
              <a:rPr lang="en-US" b="1" dirty="0" smtClean="0"/>
              <a:t>To conserve momentum the emitter recoils with momentum </a:t>
            </a:r>
            <a:r>
              <a:rPr lang="en-US" b="1" dirty="0" smtClean="0">
                <a:solidFill>
                  <a:srgbClr val="FF0066"/>
                </a:solidFill>
              </a:rPr>
              <a:t>P</a:t>
            </a:r>
            <a:r>
              <a:rPr lang="en-US" b="1" dirty="0" smtClean="0"/>
              <a:t> which is equal and in opposite direction</a:t>
            </a:r>
            <a:r>
              <a:rPr lang="en-US" b="1" dirty="0" smtClean="0">
                <a:solidFill>
                  <a:srgbClr val="002060"/>
                </a:solidFill>
              </a:rPr>
              <a:t>.</a:t>
            </a:r>
          </a:p>
          <a:p>
            <a:pPr algn="just">
              <a:buFont typeface="Arial" charset="0"/>
              <a:buNone/>
            </a:pPr>
            <a:r>
              <a:rPr lang="en-US" b="1" dirty="0" smtClean="0">
                <a:solidFill>
                  <a:srgbClr val="002060"/>
                </a:solidFill>
              </a:rPr>
              <a:t>			</a:t>
            </a:r>
            <a:r>
              <a:rPr lang="en-US" b="1" i="1" dirty="0" smtClean="0">
                <a:solidFill>
                  <a:srgbClr val="FF0066"/>
                </a:solidFill>
              </a:rPr>
              <a:t>P = M.V</a:t>
            </a:r>
            <a:r>
              <a:rPr lang="en-US" b="1" i="1" baseline="-25000" dirty="0" smtClean="0">
                <a:solidFill>
                  <a:srgbClr val="FF0066"/>
                </a:solidFill>
              </a:rPr>
              <a:t>R </a:t>
            </a:r>
            <a:r>
              <a:rPr lang="en-US" b="1" i="1" dirty="0" smtClean="0">
                <a:solidFill>
                  <a:srgbClr val="FF0066"/>
                </a:solidFill>
              </a:rPr>
              <a:t> = -E/C   </a:t>
            </a:r>
          </a:p>
          <a:p>
            <a:pPr algn="just">
              <a:buFont typeface="Arial" charset="0"/>
              <a:buNone/>
            </a:pPr>
            <a:r>
              <a:rPr lang="en-US" b="1" i="1" dirty="0" smtClean="0">
                <a:solidFill>
                  <a:srgbClr val="FF0066"/>
                </a:solidFill>
              </a:rPr>
              <a:t> 			</a:t>
            </a:r>
            <a:r>
              <a:rPr lang="en-US" sz="2400" b="1" i="1" dirty="0" smtClean="0">
                <a:solidFill>
                  <a:srgbClr val="FF0066"/>
                </a:solidFill>
              </a:rPr>
              <a:t>where V</a:t>
            </a:r>
            <a:r>
              <a:rPr lang="en-US" sz="2400" b="1" i="1" baseline="-25000" dirty="0" smtClean="0">
                <a:solidFill>
                  <a:srgbClr val="FF0066"/>
                </a:solidFill>
              </a:rPr>
              <a:t>R </a:t>
            </a:r>
            <a:r>
              <a:rPr lang="en-US" sz="2400" b="1" i="1" dirty="0" smtClean="0">
                <a:solidFill>
                  <a:srgbClr val="FF0066"/>
                </a:solidFill>
              </a:rPr>
              <a:t>recoil velocity</a:t>
            </a:r>
          </a:p>
          <a:p>
            <a:pPr algn="just">
              <a:buFont typeface="Arial" charset="0"/>
              <a:buNone/>
            </a:pPr>
            <a:r>
              <a:rPr lang="en-US" sz="2400" b="1" i="1" baseline="-25000" dirty="0" smtClean="0">
                <a:solidFill>
                  <a:srgbClr val="FF0066"/>
                </a:solidFill>
              </a:rPr>
              <a:t>			</a:t>
            </a:r>
            <a:r>
              <a:rPr lang="en-US" sz="2400" b="1" i="1" dirty="0" smtClean="0">
                <a:solidFill>
                  <a:srgbClr val="FF0066"/>
                </a:solidFill>
              </a:rPr>
              <a:t>- sign shows that its direction </a:t>
            </a:r>
            <a:r>
              <a:rPr lang="en-US" sz="2800" b="1" i="1" dirty="0" smtClean="0">
                <a:solidFill>
                  <a:srgbClr val="FF0066"/>
                </a:solidFill>
              </a:rPr>
              <a:t>is opposite</a:t>
            </a:r>
            <a:endParaRPr lang="en-US" b="1" i="1" baseline="-25000" dirty="0" smtClean="0">
              <a:solidFill>
                <a:srgbClr val="FF0066"/>
              </a:solidFill>
            </a:endParaRPr>
          </a:p>
        </p:txBody>
      </p:sp>
      <p:sp>
        <p:nvSpPr>
          <p:cNvPr id="4" name="Slide Number Placeholder 3"/>
          <p:cNvSpPr>
            <a:spLocks noGrp="1"/>
          </p:cNvSpPr>
          <p:nvPr>
            <p:ph type="sldNum" sz="quarter" idx="12"/>
          </p:nvPr>
        </p:nvSpPr>
        <p:spPr/>
        <p:txBody>
          <a:bodyPr/>
          <a:lstStyle/>
          <a:p>
            <a:pPr>
              <a:defRPr/>
            </a:pPr>
            <a:fld id="{DD527B46-7BBA-406D-9F06-18825C6DB5CE}"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6248400" y="56388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smtClean="0">
                <a:ln>
                  <a:noFill/>
                </a:ln>
                <a:solidFill>
                  <a:schemeClr val="tx1"/>
                </a:solidFill>
                <a:effectLst/>
                <a:uLnTx/>
                <a:uFillTx/>
                <a:latin typeface="CordiaUPC" pitchFamily="34" charset="-34"/>
                <a:ea typeface="+mn-ea"/>
                <a:cs typeface="CordiaUPC" pitchFamily="34" charset="-34"/>
              </a:rPr>
              <a:t>Dr.A</a:t>
            </a:r>
            <a:r>
              <a:rPr kumimoji="0" lang="en-US" sz="3600" b="0" i="0" u="none" strike="noStrike" kern="1200" cap="none" spc="0" normalizeH="0" baseline="0" noProof="0" dirty="0" smtClean="0">
                <a:ln>
                  <a:noFill/>
                </a:ln>
                <a:solidFill>
                  <a:schemeClr val="tx1"/>
                </a:solidFill>
                <a:effectLst/>
                <a:uLnTx/>
                <a:uFillTx/>
                <a:latin typeface="CordiaUPC" pitchFamily="34" charset="-34"/>
                <a:ea typeface="+mn-ea"/>
                <a:cs typeface="CordiaUPC" pitchFamily="34" charset="-34"/>
              </a:rPr>
              <a:t>.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endParaRPr lang="en-US" smtClean="0"/>
          </a:p>
        </p:txBody>
      </p:sp>
      <p:pic>
        <p:nvPicPr>
          <p:cNvPr id="74754" name="Picture 2"/>
          <p:cNvPicPr>
            <a:picLocks noGrp="1" noChangeAspect="1" noChangeArrowheads="1"/>
          </p:cNvPicPr>
          <p:nvPr>
            <p:ph idx="1"/>
          </p:nvPr>
        </p:nvPicPr>
        <p:blipFill>
          <a:blip r:embed="rId2" cstate="print"/>
          <a:srcRect/>
          <a:stretch>
            <a:fillRect/>
          </a:stretch>
        </p:blipFill>
        <p:spPr>
          <a:xfrm>
            <a:off x="457200" y="304800"/>
            <a:ext cx="8229600" cy="6324600"/>
          </a:xfrm>
          <a:ln w="38100" cap="sq">
            <a:solidFill>
              <a:schemeClr val="bg1"/>
            </a:solidFill>
          </a:ln>
          <a:effectLst>
            <a:outerShdw blurRad="50800" dist="38100" dir="2700000" algn="tl" rotWithShape="0">
              <a:srgbClr val="000000">
                <a:alpha val="43000"/>
              </a:srgbClr>
            </a:outerShdw>
          </a:effectLst>
        </p:spPr>
      </p:pic>
      <p:sp>
        <p:nvSpPr>
          <p:cNvPr id="5" name="Rectangle 4"/>
          <p:cNvSpPr/>
          <p:nvPr/>
        </p:nvSpPr>
        <p:spPr>
          <a:xfrm>
            <a:off x="5486400" y="4191000"/>
            <a:ext cx="762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12"/>
          </p:nvPr>
        </p:nvSpPr>
        <p:spPr/>
        <p:txBody>
          <a:bodyPr/>
          <a:lstStyle/>
          <a:p>
            <a:pPr>
              <a:defRPr/>
            </a:pPr>
            <a:fld id="{347C8576-F09F-4027-B515-A32E87715EB5}" type="slidenum">
              <a:rPr lang="en-US" smtClean="0"/>
              <a:pPr>
                <a:defRPr/>
              </a:pPr>
              <a:t>60</a:t>
            </a:fld>
            <a:endParaRPr lang="en-US"/>
          </a:p>
        </p:txBody>
      </p:sp>
      <p:sp>
        <p:nvSpPr>
          <p:cNvPr id="7" name="Footer Placeholder 6"/>
          <p:cNvSpPr>
            <a:spLocks noGrp="1"/>
          </p:cNvSpPr>
          <p:nvPr>
            <p:ph type="ftr" sz="quarter" idx="11"/>
          </p:nvPr>
        </p:nvSpPr>
        <p:spPr/>
        <p:txBody>
          <a:bodyPr/>
          <a:lstStyle/>
          <a:p>
            <a:pPr>
              <a:defRPr/>
            </a:pPr>
            <a:r>
              <a:rPr lang="en-US" smtClean="0"/>
              <a:t>Dr.A. Simi</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533400" y="4953000"/>
            <a:ext cx="8077200" cy="533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762000" y="2819400"/>
            <a:ext cx="78486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pPr>
              <a:defRPr/>
            </a:pPr>
            <a:r>
              <a:rPr lang="en-US" b="1" dirty="0" smtClean="0">
                <a:solidFill>
                  <a:schemeClr val="tx2">
                    <a:lumMod val="50000"/>
                  </a:schemeClr>
                </a:solidFill>
              </a:rPr>
              <a:t>Prussian Blue and Turnbull’s blue</a:t>
            </a:r>
            <a:endParaRPr lang="en-US" b="1" dirty="0">
              <a:solidFill>
                <a:schemeClr val="tx2">
                  <a:lumMod val="50000"/>
                </a:schemeClr>
              </a:solidFill>
            </a:endParaRPr>
          </a:p>
        </p:txBody>
      </p:sp>
      <p:sp>
        <p:nvSpPr>
          <p:cNvPr id="3" name="Content Placeholder 2"/>
          <p:cNvSpPr>
            <a:spLocks noGrp="1"/>
          </p:cNvSpPr>
          <p:nvPr>
            <p:ph idx="1"/>
          </p:nvPr>
        </p:nvSpPr>
        <p:spPr>
          <a:xfrm>
            <a:off x="457200" y="1219200"/>
            <a:ext cx="8229600" cy="5410200"/>
          </a:xfrm>
        </p:spPr>
        <p:txBody>
          <a:bodyPr/>
          <a:lstStyle/>
          <a:p>
            <a:pPr algn="just">
              <a:defRPr/>
            </a:pPr>
            <a:r>
              <a:rPr lang="en-US" b="1" dirty="0" smtClean="0"/>
              <a:t>Prussian blue is a dark blue pigment with the idealized formula Fe</a:t>
            </a:r>
            <a:r>
              <a:rPr lang="en-US" b="1" baseline="-25000" dirty="0" smtClean="0"/>
              <a:t>7</a:t>
            </a:r>
            <a:r>
              <a:rPr lang="en-US" b="1" dirty="0" smtClean="0"/>
              <a:t>(CN)</a:t>
            </a:r>
            <a:r>
              <a:rPr lang="en-US" b="1" baseline="-25000" dirty="0" smtClean="0"/>
              <a:t>18</a:t>
            </a:r>
            <a:r>
              <a:rPr lang="en-US" b="1" dirty="0" smtClean="0"/>
              <a:t>. it is prepared by adding a ferric salt to </a:t>
            </a:r>
            <a:r>
              <a:rPr lang="en-US" b="1" dirty="0" err="1" smtClean="0"/>
              <a:t>ferrocyanide</a:t>
            </a:r>
            <a:endParaRPr lang="en-US" b="1" dirty="0" smtClean="0"/>
          </a:p>
          <a:p>
            <a:pPr algn="just">
              <a:buFont typeface="Arial" charset="0"/>
              <a:buNone/>
              <a:defRPr/>
            </a:pPr>
            <a:r>
              <a:rPr lang="en-US" b="1" dirty="0" smtClean="0"/>
              <a:t>	</a:t>
            </a:r>
            <a:r>
              <a:rPr lang="en-US" sz="2800" b="1" dirty="0" smtClean="0">
                <a:solidFill>
                  <a:srgbClr val="0070C0"/>
                </a:solidFill>
              </a:rPr>
              <a:t>Fe</a:t>
            </a:r>
            <a:r>
              <a:rPr lang="en-US" sz="2800" b="1" baseline="30000" dirty="0" smtClean="0">
                <a:solidFill>
                  <a:srgbClr val="0070C0"/>
                </a:solidFill>
              </a:rPr>
              <a:t>3+ </a:t>
            </a:r>
            <a:r>
              <a:rPr lang="en-US" sz="2800" b="1" dirty="0" smtClean="0">
                <a:solidFill>
                  <a:srgbClr val="0070C0"/>
                </a:solidFill>
              </a:rPr>
              <a:t>+ [Fe</a:t>
            </a:r>
            <a:r>
              <a:rPr lang="en-US" sz="2800" b="1" baseline="30000" dirty="0" smtClean="0">
                <a:solidFill>
                  <a:srgbClr val="0070C0"/>
                </a:solidFill>
              </a:rPr>
              <a:t>2+</a:t>
            </a:r>
            <a:r>
              <a:rPr lang="en-US" sz="2800" b="1" dirty="0" smtClean="0">
                <a:solidFill>
                  <a:srgbClr val="0070C0"/>
                </a:solidFill>
              </a:rPr>
              <a:t>(CN)</a:t>
            </a:r>
            <a:r>
              <a:rPr lang="en-US" sz="2800" b="1" baseline="-25000" dirty="0" smtClean="0">
                <a:solidFill>
                  <a:srgbClr val="0070C0"/>
                </a:solidFill>
              </a:rPr>
              <a:t>6</a:t>
            </a:r>
            <a:r>
              <a:rPr lang="en-US" sz="2800" b="1" dirty="0" smtClean="0">
                <a:solidFill>
                  <a:srgbClr val="0070C0"/>
                </a:solidFill>
              </a:rPr>
              <a:t>] </a:t>
            </a:r>
            <a:r>
              <a:rPr lang="en-US" sz="2800" b="1" baseline="30000" dirty="0" smtClean="0">
                <a:solidFill>
                  <a:srgbClr val="0070C0"/>
                </a:solidFill>
              </a:rPr>
              <a:t>4-</a:t>
            </a:r>
            <a:r>
              <a:rPr lang="en-US" sz="2800" b="1" dirty="0" smtClean="0">
                <a:solidFill>
                  <a:srgbClr val="0070C0"/>
                </a:solidFill>
              </a:rPr>
              <a:t>			Fe</a:t>
            </a:r>
            <a:r>
              <a:rPr lang="en-US" sz="2800" b="1" baseline="30000" dirty="0" smtClean="0">
                <a:solidFill>
                  <a:srgbClr val="0070C0"/>
                </a:solidFill>
              </a:rPr>
              <a:t>3+</a:t>
            </a:r>
            <a:r>
              <a:rPr lang="en-US" sz="2800" b="1" baseline="-25000" dirty="0" smtClean="0">
                <a:solidFill>
                  <a:srgbClr val="0070C0"/>
                </a:solidFill>
              </a:rPr>
              <a:t>4</a:t>
            </a:r>
            <a:r>
              <a:rPr lang="en-US" sz="2800" b="1" dirty="0" smtClean="0">
                <a:solidFill>
                  <a:srgbClr val="0070C0"/>
                </a:solidFill>
              </a:rPr>
              <a:t>[Fe</a:t>
            </a:r>
            <a:r>
              <a:rPr lang="en-US" sz="2800" b="1" baseline="30000" dirty="0" smtClean="0">
                <a:solidFill>
                  <a:srgbClr val="0070C0"/>
                </a:solidFill>
              </a:rPr>
              <a:t>2+</a:t>
            </a:r>
            <a:r>
              <a:rPr lang="en-US" sz="2800" b="1" dirty="0" smtClean="0">
                <a:solidFill>
                  <a:srgbClr val="0070C0"/>
                </a:solidFill>
              </a:rPr>
              <a:t>(CN)</a:t>
            </a:r>
            <a:r>
              <a:rPr lang="en-US" sz="2800" b="1" baseline="-25000" dirty="0" smtClean="0">
                <a:solidFill>
                  <a:srgbClr val="0070C0"/>
                </a:solidFill>
              </a:rPr>
              <a:t>6</a:t>
            </a:r>
            <a:r>
              <a:rPr lang="en-US" sz="2800" b="1" dirty="0" smtClean="0">
                <a:solidFill>
                  <a:srgbClr val="0070C0"/>
                </a:solidFill>
              </a:rPr>
              <a:t>]</a:t>
            </a:r>
            <a:r>
              <a:rPr lang="en-US" sz="2800" b="1" baseline="-25000" dirty="0" smtClean="0">
                <a:solidFill>
                  <a:srgbClr val="0070C0"/>
                </a:solidFill>
              </a:rPr>
              <a:t>3</a:t>
            </a:r>
            <a:endParaRPr lang="en-US" b="1" baseline="-25000" dirty="0" smtClean="0">
              <a:solidFill>
                <a:srgbClr val="0070C0"/>
              </a:solidFill>
            </a:endParaRPr>
          </a:p>
          <a:p>
            <a:pPr algn="just">
              <a:defRPr/>
            </a:pPr>
            <a:r>
              <a:rPr lang="en-US" b="1" dirty="0" smtClean="0"/>
              <a:t> Turnbull's blue is the same substance but is made from different reagents , i.e. addition ferrous salts to </a:t>
            </a:r>
            <a:r>
              <a:rPr lang="en-US" b="1" dirty="0" err="1" smtClean="0"/>
              <a:t>ferricyanide</a:t>
            </a:r>
            <a:r>
              <a:rPr lang="en-US" b="1" dirty="0" smtClean="0"/>
              <a:t>.</a:t>
            </a:r>
          </a:p>
          <a:p>
            <a:pPr algn="just">
              <a:buFont typeface="Arial" charset="0"/>
              <a:buNone/>
              <a:defRPr/>
            </a:pPr>
            <a:r>
              <a:rPr lang="en-US" sz="2800" b="1" dirty="0" smtClean="0">
                <a:solidFill>
                  <a:schemeClr val="tx2">
                    <a:lumMod val="75000"/>
                  </a:schemeClr>
                </a:solidFill>
              </a:rPr>
              <a:t>Fe</a:t>
            </a:r>
            <a:r>
              <a:rPr lang="en-US" sz="2800" b="1" baseline="30000" dirty="0" smtClean="0">
                <a:solidFill>
                  <a:schemeClr val="tx2">
                    <a:lumMod val="75000"/>
                  </a:schemeClr>
                </a:solidFill>
              </a:rPr>
              <a:t>2+ </a:t>
            </a:r>
            <a:r>
              <a:rPr lang="en-US" sz="2800" b="1" dirty="0" smtClean="0">
                <a:solidFill>
                  <a:schemeClr val="tx2">
                    <a:lumMod val="75000"/>
                  </a:schemeClr>
                </a:solidFill>
              </a:rPr>
              <a:t>+ [Fe</a:t>
            </a:r>
            <a:r>
              <a:rPr lang="en-US" sz="2800" b="1" baseline="30000" dirty="0" smtClean="0">
                <a:solidFill>
                  <a:schemeClr val="tx2">
                    <a:lumMod val="75000"/>
                  </a:schemeClr>
                </a:solidFill>
              </a:rPr>
              <a:t>3+</a:t>
            </a:r>
            <a:r>
              <a:rPr lang="en-US" sz="2800" b="1" dirty="0" smtClean="0">
                <a:solidFill>
                  <a:schemeClr val="tx2">
                    <a:lumMod val="75000"/>
                  </a:schemeClr>
                </a:solidFill>
              </a:rPr>
              <a:t>(CN)</a:t>
            </a:r>
            <a:r>
              <a:rPr lang="en-US" sz="2800" b="1" baseline="-25000" dirty="0" smtClean="0">
                <a:solidFill>
                  <a:schemeClr val="tx2">
                    <a:lumMod val="75000"/>
                  </a:schemeClr>
                </a:solidFill>
              </a:rPr>
              <a:t>6</a:t>
            </a:r>
            <a:r>
              <a:rPr lang="en-US" sz="2800" b="1" dirty="0" smtClean="0">
                <a:solidFill>
                  <a:schemeClr val="tx2">
                    <a:lumMod val="75000"/>
                  </a:schemeClr>
                </a:solidFill>
              </a:rPr>
              <a:t>] </a:t>
            </a:r>
            <a:r>
              <a:rPr lang="en-US" sz="2800" b="1" baseline="30000" dirty="0" smtClean="0">
                <a:solidFill>
                  <a:schemeClr val="tx2">
                    <a:lumMod val="75000"/>
                  </a:schemeClr>
                </a:solidFill>
              </a:rPr>
              <a:t>3-</a:t>
            </a:r>
            <a:r>
              <a:rPr lang="en-US" sz="2800" b="1" dirty="0" smtClean="0">
                <a:solidFill>
                  <a:schemeClr val="tx2">
                    <a:lumMod val="75000"/>
                  </a:schemeClr>
                </a:solidFill>
              </a:rPr>
              <a:t>		 		Fe</a:t>
            </a:r>
            <a:r>
              <a:rPr lang="en-US" sz="2800" b="1" baseline="30000" dirty="0" smtClean="0">
                <a:solidFill>
                  <a:schemeClr val="tx2">
                    <a:lumMod val="75000"/>
                  </a:schemeClr>
                </a:solidFill>
              </a:rPr>
              <a:t>3+</a:t>
            </a:r>
            <a:r>
              <a:rPr lang="en-US" sz="2800" b="1" baseline="-25000" dirty="0" smtClean="0">
                <a:solidFill>
                  <a:schemeClr val="tx2">
                    <a:lumMod val="75000"/>
                  </a:schemeClr>
                </a:solidFill>
              </a:rPr>
              <a:t>4</a:t>
            </a:r>
            <a:r>
              <a:rPr lang="en-US" sz="2800" b="1" dirty="0" smtClean="0">
                <a:solidFill>
                  <a:schemeClr val="tx2">
                    <a:lumMod val="75000"/>
                  </a:schemeClr>
                </a:solidFill>
              </a:rPr>
              <a:t>[Fe</a:t>
            </a:r>
            <a:r>
              <a:rPr lang="en-US" sz="2800" b="1" baseline="30000" dirty="0" smtClean="0">
                <a:solidFill>
                  <a:schemeClr val="tx2">
                    <a:lumMod val="75000"/>
                  </a:schemeClr>
                </a:solidFill>
              </a:rPr>
              <a:t>2+</a:t>
            </a:r>
            <a:r>
              <a:rPr lang="en-US" sz="2800" b="1" dirty="0" smtClean="0">
                <a:solidFill>
                  <a:schemeClr val="tx2">
                    <a:lumMod val="75000"/>
                  </a:schemeClr>
                </a:solidFill>
              </a:rPr>
              <a:t>(CN)</a:t>
            </a:r>
            <a:r>
              <a:rPr lang="en-US" sz="2800" b="1" baseline="-25000" dirty="0" smtClean="0">
                <a:solidFill>
                  <a:schemeClr val="tx2">
                    <a:lumMod val="75000"/>
                  </a:schemeClr>
                </a:solidFill>
              </a:rPr>
              <a:t>6</a:t>
            </a:r>
            <a:r>
              <a:rPr lang="en-US" sz="2800" b="1" dirty="0" smtClean="0">
                <a:solidFill>
                  <a:schemeClr val="tx2">
                    <a:lumMod val="75000"/>
                  </a:schemeClr>
                </a:solidFill>
              </a:rPr>
              <a:t>]</a:t>
            </a:r>
            <a:r>
              <a:rPr lang="en-US" sz="2800" b="1" baseline="-25000" dirty="0" smtClean="0">
                <a:solidFill>
                  <a:schemeClr val="tx2">
                    <a:lumMod val="75000"/>
                  </a:schemeClr>
                </a:solidFill>
              </a:rPr>
              <a:t>3</a:t>
            </a:r>
            <a:endParaRPr lang="en-US" sz="2800" b="1" dirty="0" smtClean="0">
              <a:solidFill>
                <a:schemeClr val="tx2">
                  <a:lumMod val="75000"/>
                </a:schemeClr>
              </a:solidFill>
            </a:endParaRPr>
          </a:p>
          <a:p>
            <a:pPr algn="just">
              <a:defRPr/>
            </a:pPr>
            <a:r>
              <a:rPr lang="en-US" b="1" dirty="0" smtClean="0"/>
              <a:t>Its lightly different color stems from different impurities</a:t>
            </a:r>
            <a:r>
              <a:rPr lang="en-US" dirty="0" smtClean="0"/>
              <a:t>.</a:t>
            </a:r>
            <a:endParaRPr lang="en-US" dirty="0"/>
          </a:p>
        </p:txBody>
      </p:sp>
      <p:cxnSp>
        <p:nvCxnSpPr>
          <p:cNvPr id="8" name="Straight Arrow Connector 7"/>
          <p:cNvCxnSpPr/>
          <p:nvPr/>
        </p:nvCxnSpPr>
        <p:spPr>
          <a:xfrm>
            <a:off x="4038600" y="3122613"/>
            <a:ext cx="1447800" cy="1587"/>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810000" y="5181600"/>
            <a:ext cx="1447800" cy="158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pPr>
              <a:defRPr/>
            </a:pPr>
            <a:fld id="{8FAA778D-DD7E-464A-9194-C9859D4CB6C2}" type="slidenum">
              <a:rPr lang="en-US" smtClean="0"/>
              <a:pPr>
                <a:defRPr/>
              </a:pPr>
              <a:t>61</a:t>
            </a:fld>
            <a:endParaRPr lang="en-US"/>
          </a:p>
        </p:txBody>
      </p:sp>
      <p:sp>
        <p:nvSpPr>
          <p:cNvPr id="13" name="Footer Placeholder 12"/>
          <p:cNvSpPr>
            <a:spLocks noGrp="1"/>
          </p:cNvSpPr>
          <p:nvPr>
            <p:ph type="ftr" sz="quarter" idx="11"/>
          </p:nvPr>
        </p:nvSpPr>
        <p:spPr/>
        <p:txBody>
          <a:bodyPr/>
          <a:lstStyle/>
          <a:p>
            <a:pPr>
              <a:defRPr/>
            </a:pPr>
            <a:r>
              <a:rPr lang="en-US" smtClean="0"/>
              <a:t>Dr.A. Simi</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457200" y="533400"/>
            <a:ext cx="8229600" cy="4525963"/>
          </a:xfrm>
        </p:spPr>
        <p:txBody>
          <a:bodyPr/>
          <a:lstStyle/>
          <a:p>
            <a:pPr algn="just"/>
            <a:r>
              <a:rPr lang="en-GB" b="1" smtClean="0"/>
              <a:t>For a long time one had considered them as chemically different compounds. </a:t>
            </a:r>
          </a:p>
          <a:p>
            <a:pPr algn="just"/>
            <a:r>
              <a:rPr lang="en-GB" b="1" smtClean="0"/>
              <a:t>Prussian Blue with [Fe</a:t>
            </a:r>
            <a:r>
              <a:rPr lang="en-GB" b="1" baseline="30000" smtClean="0"/>
              <a:t>II</a:t>
            </a:r>
            <a:r>
              <a:rPr lang="en-GB" b="1" smtClean="0"/>
              <a:t>(CN)</a:t>
            </a:r>
            <a:r>
              <a:rPr lang="en-GB" b="1" baseline="-25000" smtClean="0"/>
              <a:t>6</a:t>
            </a:r>
            <a:r>
              <a:rPr lang="en-GB" b="1" smtClean="0"/>
              <a:t>]</a:t>
            </a:r>
            <a:r>
              <a:rPr lang="en-GB" b="1" baseline="30000" smtClean="0"/>
              <a:t>4-</a:t>
            </a:r>
            <a:r>
              <a:rPr lang="en-GB" b="1" smtClean="0"/>
              <a:t> anions and Turnbull’s Blue with [Fe</a:t>
            </a:r>
            <a:r>
              <a:rPr lang="en-GB" b="1" baseline="30000" smtClean="0"/>
              <a:t>III</a:t>
            </a:r>
            <a:r>
              <a:rPr lang="en-GB" b="1" smtClean="0"/>
              <a:t>(CN)</a:t>
            </a:r>
            <a:r>
              <a:rPr lang="en-GB" b="1" baseline="-25000" smtClean="0"/>
              <a:t>6</a:t>
            </a:r>
            <a:r>
              <a:rPr lang="en-GB" b="1" smtClean="0"/>
              <a:t>]</a:t>
            </a:r>
            <a:r>
              <a:rPr lang="en-GB" b="1" baseline="30000" smtClean="0"/>
              <a:t>3-</a:t>
            </a:r>
            <a:r>
              <a:rPr lang="en-GB" b="1" smtClean="0"/>
              <a:t> anions, according to the different way of preparing them. </a:t>
            </a:r>
          </a:p>
          <a:p>
            <a:pPr algn="just"/>
            <a:r>
              <a:rPr lang="en-GB" b="1" smtClean="0"/>
              <a:t>However, the Mössbauer spectra recorded by Fluck et al.,  were nearly identical for both PB and TB showing only the presence of [Fe</a:t>
            </a:r>
            <a:r>
              <a:rPr lang="en-GB" b="1" baseline="30000" smtClean="0"/>
              <a:t>II</a:t>
            </a:r>
            <a:r>
              <a:rPr lang="en-GB" b="1" smtClean="0"/>
              <a:t>(CN)</a:t>
            </a:r>
            <a:r>
              <a:rPr lang="en-GB" b="1" baseline="-25000" smtClean="0"/>
              <a:t>6</a:t>
            </a:r>
            <a:r>
              <a:rPr lang="en-GB" b="1" smtClean="0"/>
              <a:t>]</a:t>
            </a:r>
            <a:r>
              <a:rPr lang="en-GB" b="1" baseline="30000" smtClean="0"/>
              <a:t>4- </a:t>
            </a:r>
            <a:r>
              <a:rPr lang="en-GB" b="1" smtClean="0"/>
              <a:t>and Fe</a:t>
            </a:r>
            <a:r>
              <a:rPr lang="en-GB" b="1" baseline="30000" smtClean="0"/>
              <a:t>3+</a:t>
            </a:r>
            <a:r>
              <a:rPr lang="en-GB" b="1" smtClean="0"/>
              <a:t> in the high spin state.</a:t>
            </a:r>
            <a:r>
              <a:rPr lang="en-GB" smtClean="0"/>
              <a:t> </a:t>
            </a:r>
            <a:endParaRPr lang="en-US" smtClean="0"/>
          </a:p>
          <a:p>
            <a:endParaRPr lang="en-US" smtClean="0"/>
          </a:p>
        </p:txBody>
      </p:sp>
      <p:sp>
        <p:nvSpPr>
          <p:cNvPr id="3" name="Slide Number Placeholder 2"/>
          <p:cNvSpPr>
            <a:spLocks noGrp="1"/>
          </p:cNvSpPr>
          <p:nvPr>
            <p:ph type="sldNum" sz="quarter" idx="12"/>
          </p:nvPr>
        </p:nvSpPr>
        <p:spPr/>
        <p:txBody>
          <a:bodyPr/>
          <a:lstStyle/>
          <a:p>
            <a:pPr>
              <a:defRPr/>
            </a:pPr>
            <a:fld id="{B601975D-F693-4179-8818-AFA5C56B478D}" type="slidenum">
              <a:rPr lang="en-US" smtClean="0"/>
              <a:pPr>
                <a:defRPr/>
              </a:pPr>
              <a:t>62</a:t>
            </a:fld>
            <a:endParaRPr lang="en-US"/>
          </a:p>
        </p:txBody>
      </p:sp>
      <p:sp>
        <p:nvSpPr>
          <p:cNvPr id="4" name="Footer Placeholder 3"/>
          <p:cNvSpPr>
            <a:spLocks noGrp="1"/>
          </p:cNvSpPr>
          <p:nvPr>
            <p:ph type="ftr" sz="quarter" idx="11"/>
          </p:nvPr>
        </p:nvSpPr>
        <p:spPr/>
        <p:txBody>
          <a:bodyPr/>
          <a:lstStyle/>
          <a:p>
            <a:pPr>
              <a:defRPr/>
            </a:pPr>
            <a:r>
              <a:rPr lang="en-US" smtClean="0"/>
              <a:t>Dr.A. Simi</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idx="1"/>
          </p:nvPr>
        </p:nvSpPr>
        <p:spPr>
          <a:xfrm>
            <a:off x="457200" y="457200"/>
            <a:ext cx="8229600" cy="4525963"/>
          </a:xfrm>
        </p:spPr>
        <p:txBody>
          <a:bodyPr/>
          <a:lstStyle/>
          <a:p>
            <a:pPr algn="just"/>
            <a:r>
              <a:rPr lang="en-GB" b="1" smtClean="0"/>
              <a:t>This could be confirmed by use of K</a:t>
            </a:r>
            <a:r>
              <a:rPr lang="en-GB" b="1" baseline="-25000" smtClean="0"/>
              <a:t>4</a:t>
            </a:r>
            <a:r>
              <a:rPr lang="en-GB" b="1" smtClean="0"/>
              <a:t>[Fe</a:t>
            </a:r>
            <a:r>
              <a:rPr lang="en-GB" b="1" baseline="30000" smtClean="0"/>
              <a:t>II</a:t>
            </a:r>
            <a:r>
              <a:rPr lang="en-GB" b="1" smtClean="0"/>
              <a:t>(CN)</a:t>
            </a:r>
            <a:r>
              <a:rPr lang="en-GB" b="1" baseline="-25000" smtClean="0"/>
              <a:t>6</a:t>
            </a:r>
            <a:r>
              <a:rPr lang="en-GB" b="1" smtClean="0"/>
              <a:t>] and K</a:t>
            </a:r>
            <a:r>
              <a:rPr lang="en-GB" b="1" baseline="-25000" smtClean="0"/>
              <a:t>3</a:t>
            </a:r>
            <a:r>
              <a:rPr lang="en-GB" b="1" smtClean="0"/>
              <a:t>[Fe</a:t>
            </a:r>
            <a:r>
              <a:rPr lang="en-GB" b="1" baseline="30000" smtClean="0"/>
              <a:t>III</a:t>
            </a:r>
            <a:r>
              <a:rPr lang="en-GB" b="1" smtClean="0"/>
              <a:t>(CN)</a:t>
            </a:r>
            <a:r>
              <a:rPr lang="en-GB" b="1" baseline="-25000" smtClean="0"/>
              <a:t>6</a:t>
            </a:r>
            <a:r>
              <a:rPr lang="en-GB" b="1" smtClean="0"/>
              <a:t>] as reference compounds.</a:t>
            </a:r>
          </a:p>
          <a:p>
            <a:pPr algn="just"/>
            <a:r>
              <a:rPr lang="en-GB" b="1" smtClean="0"/>
              <a:t> </a:t>
            </a:r>
            <a:r>
              <a:rPr lang="en-GB" b="1" smtClean="0">
                <a:solidFill>
                  <a:srgbClr val="0000FF"/>
                </a:solidFill>
              </a:rPr>
              <a:t>Immediately after adding a solution of Fe</a:t>
            </a:r>
            <a:r>
              <a:rPr lang="en-GB" b="1" baseline="30000" smtClean="0">
                <a:solidFill>
                  <a:srgbClr val="0000FF"/>
                </a:solidFill>
              </a:rPr>
              <a:t>2+</a:t>
            </a:r>
            <a:r>
              <a:rPr lang="en-GB" b="1" smtClean="0">
                <a:solidFill>
                  <a:srgbClr val="0000FF"/>
                </a:solidFill>
              </a:rPr>
              <a:t> to a solution of [Fe</a:t>
            </a:r>
            <a:r>
              <a:rPr lang="en-GB" b="1" baseline="30000" smtClean="0">
                <a:solidFill>
                  <a:srgbClr val="0000FF"/>
                </a:solidFill>
              </a:rPr>
              <a:t>III</a:t>
            </a:r>
            <a:r>
              <a:rPr lang="en-GB" b="1" smtClean="0">
                <a:solidFill>
                  <a:srgbClr val="0000FF"/>
                </a:solidFill>
              </a:rPr>
              <a:t>(CN)</a:t>
            </a:r>
            <a:r>
              <a:rPr lang="en-GB" b="1" baseline="-25000" smtClean="0">
                <a:solidFill>
                  <a:srgbClr val="0000FF"/>
                </a:solidFill>
              </a:rPr>
              <a:t>6</a:t>
            </a:r>
            <a:r>
              <a:rPr lang="en-GB" b="1" smtClean="0">
                <a:solidFill>
                  <a:srgbClr val="0000FF"/>
                </a:solidFill>
              </a:rPr>
              <a:t>]</a:t>
            </a:r>
            <a:r>
              <a:rPr lang="en-GB" b="1" baseline="30000" smtClean="0">
                <a:solidFill>
                  <a:srgbClr val="0000FF"/>
                </a:solidFill>
              </a:rPr>
              <a:t>3- </a:t>
            </a:r>
            <a:r>
              <a:rPr lang="en-GB" b="1" smtClean="0">
                <a:solidFill>
                  <a:srgbClr val="0000FF"/>
                </a:solidFill>
              </a:rPr>
              <a:t>a rapid electron transfer takes place from Fe</a:t>
            </a:r>
            <a:r>
              <a:rPr lang="en-GB" b="1" baseline="30000" smtClean="0">
                <a:solidFill>
                  <a:srgbClr val="0000FF"/>
                </a:solidFill>
              </a:rPr>
              <a:t>2+</a:t>
            </a:r>
            <a:r>
              <a:rPr lang="en-GB" b="1" smtClean="0">
                <a:solidFill>
                  <a:srgbClr val="0000FF"/>
                </a:solidFill>
              </a:rPr>
              <a:t> to the anion [Fe</a:t>
            </a:r>
            <a:r>
              <a:rPr lang="en-GB" b="1" baseline="30000" smtClean="0">
                <a:solidFill>
                  <a:srgbClr val="0000FF"/>
                </a:solidFill>
              </a:rPr>
              <a:t>III</a:t>
            </a:r>
            <a:r>
              <a:rPr lang="en-GB" b="1" smtClean="0">
                <a:solidFill>
                  <a:srgbClr val="0000FF"/>
                </a:solidFill>
              </a:rPr>
              <a:t>(CN)</a:t>
            </a:r>
            <a:r>
              <a:rPr lang="en-GB" b="1" baseline="-25000" smtClean="0">
                <a:solidFill>
                  <a:srgbClr val="0000FF"/>
                </a:solidFill>
              </a:rPr>
              <a:t>6</a:t>
            </a:r>
            <a:r>
              <a:rPr lang="en-GB" b="1" smtClean="0">
                <a:solidFill>
                  <a:srgbClr val="0000FF"/>
                </a:solidFill>
              </a:rPr>
              <a:t>]</a:t>
            </a:r>
            <a:r>
              <a:rPr lang="en-GB" b="1" baseline="30000" smtClean="0">
                <a:solidFill>
                  <a:srgbClr val="0000FF"/>
                </a:solidFill>
              </a:rPr>
              <a:t>3-</a:t>
            </a:r>
            <a:r>
              <a:rPr lang="en-GB" b="1" smtClean="0">
                <a:solidFill>
                  <a:srgbClr val="0000FF"/>
                </a:solidFill>
              </a:rPr>
              <a:t> with subsequent precipitation of the same material </a:t>
            </a:r>
            <a:r>
              <a:rPr lang="en-GB" smtClean="0"/>
              <a:t>.</a:t>
            </a:r>
          </a:p>
          <a:p>
            <a:pPr algn="just"/>
            <a:r>
              <a:rPr lang="en-US" b="1" smtClean="0"/>
              <a:t>A singlet for Fe(II) and a quadruple doublet for Fe(III)  were which confirmed Prussian blue and Turnbull’s blue are identical</a:t>
            </a:r>
            <a:endParaRPr lang="en-US" smtClean="0"/>
          </a:p>
        </p:txBody>
      </p:sp>
      <p:sp>
        <p:nvSpPr>
          <p:cNvPr id="3" name="Slide Number Placeholder 2"/>
          <p:cNvSpPr>
            <a:spLocks noGrp="1"/>
          </p:cNvSpPr>
          <p:nvPr>
            <p:ph type="sldNum" sz="quarter" idx="12"/>
          </p:nvPr>
        </p:nvSpPr>
        <p:spPr/>
        <p:txBody>
          <a:bodyPr/>
          <a:lstStyle/>
          <a:p>
            <a:pPr>
              <a:defRPr/>
            </a:pPr>
            <a:fld id="{F7C64E5B-5F19-468E-AA01-1D05A98C74CF}" type="slidenum">
              <a:rPr lang="en-US" smtClean="0"/>
              <a:pPr>
                <a:defRPr/>
              </a:pPr>
              <a:t>63</a:t>
            </a:fld>
            <a:endParaRPr lang="en-US"/>
          </a:p>
        </p:txBody>
      </p:sp>
      <p:sp>
        <p:nvSpPr>
          <p:cNvPr id="4" name="Footer Placeholder 3"/>
          <p:cNvSpPr>
            <a:spLocks noGrp="1"/>
          </p:cNvSpPr>
          <p:nvPr>
            <p:ph type="ftr" sz="quarter" idx="11"/>
          </p:nvPr>
        </p:nvSpPr>
        <p:spPr/>
        <p:txBody>
          <a:bodyPr/>
          <a:lstStyle/>
          <a:p>
            <a:pPr>
              <a:defRPr/>
            </a:pPr>
            <a:r>
              <a:rPr lang="en-US" smtClean="0"/>
              <a:t>Dr.A. Simi</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4724400" y="381000"/>
            <a:ext cx="4038600" cy="617220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Rectangle 77"/>
          <p:cNvSpPr/>
          <p:nvPr/>
        </p:nvSpPr>
        <p:spPr>
          <a:xfrm>
            <a:off x="457200" y="381000"/>
            <a:ext cx="4038600" cy="6172200"/>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685800" y="3429000"/>
            <a:ext cx="8382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28800" y="3429000"/>
            <a:ext cx="9144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0" y="3429000"/>
            <a:ext cx="9144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43000" y="685800"/>
            <a:ext cx="8382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62200" y="685800"/>
            <a:ext cx="8382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81600" y="3429000"/>
            <a:ext cx="8382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324600" y="3429000"/>
            <a:ext cx="9144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543800" y="3429000"/>
            <a:ext cx="9144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638800" y="685800"/>
            <a:ext cx="8382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858000" y="685800"/>
            <a:ext cx="8382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799307" y="3159919"/>
            <a:ext cx="381000" cy="1587"/>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1942307" y="3159919"/>
            <a:ext cx="381000" cy="1587"/>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3237707" y="3159919"/>
            <a:ext cx="381000" cy="1587"/>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990601" y="3198812"/>
            <a:ext cx="304800" cy="3175"/>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2132807" y="3198019"/>
            <a:ext cx="304800" cy="1587"/>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3428207" y="3198019"/>
            <a:ext cx="304800" cy="1587"/>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7504907" y="3237706"/>
            <a:ext cx="381000" cy="1587"/>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flipH="1" flipV="1">
            <a:off x="6438107" y="3237706"/>
            <a:ext cx="381000" cy="1587"/>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flipH="1" flipV="1">
            <a:off x="5371307" y="3237706"/>
            <a:ext cx="381000" cy="1587"/>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5561807" y="3275806"/>
            <a:ext cx="304800" cy="1587"/>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6630194" y="3275806"/>
            <a:ext cx="304800" cy="1588"/>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grpSp>
        <p:nvGrpSpPr>
          <p:cNvPr id="66585" name="Group 50"/>
          <p:cNvGrpSpPr>
            <a:grpSpLocks/>
          </p:cNvGrpSpPr>
          <p:nvPr/>
        </p:nvGrpSpPr>
        <p:grpSpPr bwMode="auto">
          <a:xfrm>
            <a:off x="914400" y="4343400"/>
            <a:ext cx="2819400" cy="1828800"/>
            <a:chOff x="914400" y="4343400"/>
            <a:chExt cx="2819400" cy="1828800"/>
          </a:xfrm>
        </p:grpSpPr>
        <p:cxnSp>
          <p:nvCxnSpPr>
            <p:cNvPr id="46" name="Straight Connector 45"/>
            <p:cNvCxnSpPr/>
            <p:nvPr/>
          </p:nvCxnSpPr>
          <p:spPr>
            <a:xfrm>
              <a:off x="2438400" y="4343400"/>
              <a:ext cx="8382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143000" y="4343400"/>
              <a:ext cx="8382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895600" y="6172200"/>
              <a:ext cx="8382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905000" y="6172200"/>
              <a:ext cx="8382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14400" y="6172200"/>
              <a:ext cx="8382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66586" name="Group 51"/>
          <p:cNvGrpSpPr>
            <a:grpSpLocks/>
          </p:cNvGrpSpPr>
          <p:nvPr/>
        </p:nvGrpSpPr>
        <p:grpSpPr bwMode="auto">
          <a:xfrm>
            <a:off x="5486400" y="4343400"/>
            <a:ext cx="2819400" cy="1828800"/>
            <a:chOff x="914400" y="4343400"/>
            <a:chExt cx="2819400" cy="1828800"/>
          </a:xfrm>
        </p:grpSpPr>
        <p:cxnSp>
          <p:nvCxnSpPr>
            <p:cNvPr id="53" name="Straight Connector 52"/>
            <p:cNvCxnSpPr/>
            <p:nvPr/>
          </p:nvCxnSpPr>
          <p:spPr>
            <a:xfrm>
              <a:off x="2438400" y="4343400"/>
              <a:ext cx="8382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143000" y="4343400"/>
              <a:ext cx="8382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895600" y="6172200"/>
              <a:ext cx="8382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905000" y="6172200"/>
              <a:ext cx="8382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914400" y="6172200"/>
              <a:ext cx="8382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58" name="Straight Arrow Connector 57"/>
          <p:cNvCxnSpPr/>
          <p:nvPr/>
        </p:nvCxnSpPr>
        <p:spPr>
          <a:xfrm rot="5400000" flipH="1" flipV="1">
            <a:off x="2932907" y="5980906"/>
            <a:ext cx="381000" cy="1587"/>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flipH="1" flipV="1">
            <a:off x="1866107" y="5980906"/>
            <a:ext cx="381000" cy="1587"/>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flipH="1" flipV="1">
            <a:off x="953294" y="5980906"/>
            <a:ext cx="381000" cy="1588"/>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flipH="1" flipV="1">
            <a:off x="1180307" y="4152106"/>
            <a:ext cx="381000" cy="1587"/>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flipH="1" flipV="1">
            <a:off x="2399507" y="4152106"/>
            <a:ext cx="381000" cy="1587"/>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1218407" y="6019006"/>
            <a:ext cx="304800" cy="1587"/>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flipH="1" flipV="1">
            <a:off x="7047707" y="4152106"/>
            <a:ext cx="381000" cy="1587"/>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flipH="1" flipV="1">
            <a:off x="5753894" y="4152106"/>
            <a:ext cx="381000" cy="1588"/>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flipH="1" flipV="1">
            <a:off x="7506494" y="5980906"/>
            <a:ext cx="381000" cy="1588"/>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flipH="1" flipV="1">
            <a:off x="6438107" y="5980906"/>
            <a:ext cx="381000" cy="1587"/>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flipH="1" flipV="1">
            <a:off x="5525294" y="5980906"/>
            <a:ext cx="381000" cy="1588"/>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66598" name="TextBox 72"/>
          <p:cNvSpPr txBox="1">
            <a:spLocks noChangeArrowheads="1"/>
          </p:cNvSpPr>
          <p:nvPr/>
        </p:nvSpPr>
        <p:spPr bwMode="auto">
          <a:xfrm>
            <a:off x="762000" y="1371600"/>
            <a:ext cx="228600" cy="369888"/>
          </a:xfrm>
          <a:prstGeom prst="rect">
            <a:avLst/>
          </a:prstGeom>
          <a:noFill/>
          <a:ln w="9525">
            <a:noFill/>
            <a:miter lim="800000"/>
            <a:headEnd/>
            <a:tailEnd/>
          </a:ln>
        </p:spPr>
        <p:txBody>
          <a:bodyPr>
            <a:spAutoFit/>
          </a:bodyPr>
          <a:lstStyle/>
          <a:p>
            <a:endParaRPr lang="en-US"/>
          </a:p>
        </p:txBody>
      </p:sp>
      <p:sp>
        <p:nvSpPr>
          <p:cNvPr id="74" name="TextBox 73"/>
          <p:cNvSpPr txBox="1"/>
          <p:nvPr/>
        </p:nvSpPr>
        <p:spPr>
          <a:xfrm>
            <a:off x="838200" y="1295400"/>
            <a:ext cx="2514600" cy="646113"/>
          </a:xfrm>
          <a:prstGeom prst="rect">
            <a:avLst/>
          </a:prstGeom>
          <a:noFill/>
        </p:spPr>
        <p:txBody>
          <a:bodyPr>
            <a:spAutoFit/>
          </a:bodyPr>
          <a:lstStyle/>
          <a:p>
            <a:pPr algn="ctr">
              <a:defRPr/>
            </a:pPr>
            <a:r>
              <a:rPr lang="en-US" b="1" dirty="0">
                <a:solidFill>
                  <a:schemeClr val="tx2">
                    <a:lumMod val="75000"/>
                  </a:schemeClr>
                </a:solidFill>
              </a:rPr>
              <a:t>Fe(II) – L.S – </a:t>
            </a:r>
            <a:r>
              <a:rPr lang="en-US" b="1" dirty="0" err="1">
                <a:solidFill>
                  <a:schemeClr val="tx2">
                    <a:lumMod val="75000"/>
                  </a:schemeClr>
                </a:solidFill>
              </a:rPr>
              <a:t>efg</a:t>
            </a:r>
            <a:r>
              <a:rPr lang="en-US" b="1" dirty="0">
                <a:solidFill>
                  <a:schemeClr val="tx2">
                    <a:lumMod val="75000"/>
                  </a:schemeClr>
                </a:solidFill>
              </a:rPr>
              <a:t> = 0- Q.S not present</a:t>
            </a:r>
          </a:p>
        </p:txBody>
      </p:sp>
      <p:sp>
        <p:nvSpPr>
          <p:cNvPr id="75" name="TextBox 74"/>
          <p:cNvSpPr txBox="1"/>
          <p:nvPr/>
        </p:nvSpPr>
        <p:spPr>
          <a:xfrm>
            <a:off x="5562600" y="1295400"/>
            <a:ext cx="2514600" cy="646113"/>
          </a:xfrm>
          <a:prstGeom prst="rect">
            <a:avLst/>
          </a:prstGeom>
          <a:noFill/>
        </p:spPr>
        <p:txBody>
          <a:bodyPr>
            <a:spAutoFit/>
          </a:bodyPr>
          <a:lstStyle/>
          <a:p>
            <a:pPr algn="ctr">
              <a:defRPr/>
            </a:pPr>
            <a:r>
              <a:rPr lang="en-US" b="1" dirty="0">
                <a:solidFill>
                  <a:schemeClr val="tx2">
                    <a:lumMod val="75000"/>
                  </a:schemeClr>
                </a:solidFill>
              </a:rPr>
              <a:t>Fe(III) – L.S – </a:t>
            </a:r>
            <a:r>
              <a:rPr lang="en-US" b="1" dirty="0" err="1">
                <a:solidFill>
                  <a:schemeClr val="tx2">
                    <a:lumMod val="75000"/>
                  </a:schemeClr>
                </a:solidFill>
              </a:rPr>
              <a:t>efg</a:t>
            </a:r>
            <a:r>
              <a:rPr lang="en-US" b="1" dirty="0">
                <a:solidFill>
                  <a:schemeClr val="tx2">
                    <a:lumMod val="75000"/>
                  </a:schemeClr>
                </a:solidFill>
              </a:rPr>
              <a:t> ≠ 0</a:t>
            </a:r>
          </a:p>
          <a:p>
            <a:pPr algn="ctr">
              <a:defRPr/>
            </a:pPr>
            <a:r>
              <a:rPr lang="en-US" b="1" dirty="0">
                <a:solidFill>
                  <a:schemeClr val="tx2">
                    <a:lumMod val="75000"/>
                  </a:schemeClr>
                </a:solidFill>
              </a:rPr>
              <a:t>Q.S  present</a:t>
            </a:r>
          </a:p>
        </p:txBody>
      </p:sp>
      <p:sp>
        <p:nvSpPr>
          <p:cNvPr id="76" name="TextBox 75"/>
          <p:cNvSpPr txBox="1"/>
          <p:nvPr/>
        </p:nvSpPr>
        <p:spPr>
          <a:xfrm>
            <a:off x="990600" y="4964113"/>
            <a:ext cx="2514600" cy="646112"/>
          </a:xfrm>
          <a:prstGeom prst="rect">
            <a:avLst/>
          </a:prstGeom>
          <a:noFill/>
        </p:spPr>
        <p:txBody>
          <a:bodyPr>
            <a:spAutoFit/>
          </a:bodyPr>
          <a:lstStyle/>
          <a:p>
            <a:pPr algn="ctr">
              <a:defRPr/>
            </a:pPr>
            <a:r>
              <a:rPr lang="en-US" b="1" dirty="0">
                <a:solidFill>
                  <a:schemeClr val="tx2">
                    <a:lumMod val="75000"/>
                  </a:schemeClr>
                </a:solidFill>
              </a:rPr>
              <a:t>Fe(II) – H.S – </a:t>
            </a:r>
            <a:r>
              <a:rPr lang="en-US" b="1" dirty="0" err="1">
                <a:solidFill>
                  <a:schemeClr val="tx2">
                    <a:lumMod val="75000"/>
                  </a:schemeClr>
                </a:solidFill>
              </a:rPr>
              <a:t>efg</a:t>
            </a:r>
            <a:r>
              <a:rPr lang="en-US" b="1" dirty="0">
                <a:solidFill>
                  <a:schemeClr val="tx2">
                    <a:lumMod val="75000"/>
                  </a:schemeClr>
                </a:solidFill>
              </a:rPr>
              <a:t> ≠ 0</a:t>
            </a:r>
          </a:p>
          <a:p>
            <a:pPr algn="ctr">
              <a:defRPr/>
            </a:pPr>
            <a:r>
              <a:rPr lang="en-US" b="1" dirty="0">
                <a:solidFill>
                  <a:schemeClr val="tx2">
                    <a:lumMod val="75000"/>
                  </a:schemeClr>
                </a:solidFill>
              </a:rPr>
              <a:t>Q.S present</a:t>
            </a:r>
          </a:p>
        </p:txBody>
      </p:sp>
      <p:sp>
        <p:nvSpPr>
          <p:cNvPr id="77" name="TextBox 76"/>
          <p:cNvSpPr txBox="1"/>
          <p:nvPr/>
        </p:nvSpPr>
        <p:spPr>
          <a:xfrm>
            <a:off x="5791200" y="4953000"/>
            <a:ext cx="2514600" cy="646113"/>
          </a:xfrm>
          <a:prstGeom prst="rect">
            <a:avLst/>
          </a:prstGeom>
          <a:noFill/>
        </p:spPr>
        <p:txBody>
          <a:bodyPr>
            <a:spAutoFit/>
          </a:bodyPr>
          <a:lstStyle/>
          <a:p>
            <a:pPr algn="ctr">
              <a:defRPr/>
            </a:pPr>
            <a:r>
              <a:rPr lang="en-US" b="1" dirty="0">
                <a:solidFill>
                  <a:schemeClr val="tx2">
                    <a:lumMod val="75000"/>
                  </a:schemeClr>
                </a:solidFill>
              </a:rPr>
              <a:t>Fe(III) – H.S – </a:t>
            </a:r>
            <a:r>
              <a:rPr lang="en-US" b="1" dirty="0" err="1">
                <a:solidFill>
                  <a:schemeClr val="tx2">
                    <a:lumMod val="75000"/>
                  </a:schemeClr>
                </a:solidFill>
              </a:rPr>
              <a:t>efg</a:t>
            </a:r>
            <a:r>
              <a:rPr lang="en-US" b="1" dirty="0">
                <a:solidFill>
                  <a:schemeClr val="tx2">
                    <a:lumMod val="75000"/>
                  </a:schemeClr>
                </a:solidFill>
              </a:rPr>
              <a:t> = 0</a:t>
            </a:r>
          </a:p>
          <a:p>
            <a:pPr algn="ctr">
              <a:defRPr/>
            </a:pPr>
            <a:r>
              <a:rPr lang="en-US" b="1" dirty="0">
                <a:solidFill>
                  <a:schemeClr val="tx2">
                    <a:lumMod val="75000"/>
                  </a:schemeClr>
                </a:solidFill>
              </a:rPr>
              <a:t>Q.S not present</a:t>
            </a:r>
          </a:p>
        </p:txBody>
      </p:sp>
      <p:cxnSp>
        <p:nvCxnSpPr>
          <p:cNvPr id="81" name="Straight Connector 80"/>
          <p:cNvCxnSpPr/>
          <p:nvPr/>
        </p:nvCxnSpPr>
        <p:spPr>
          <a:xfrm>
            <a:off x="457200" y="3733800"/>
            <a:ext cx="40386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724400" y="3733800"/>
            <a:ext cx="40386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4" name="Slide Number Placeholder 63"/>
          <p:cNvSpPr>
            <a:spLocks noGrp="1"/>
          </p:cNvSpPr>
          <p:nvPr>
            <p:ph type="sldNum" sz="quarter" idx="12"/>
          </p:nvPr>
        </p:nvSpPr>
        <p:spPr/>
        <p:txBody>
          <a:bodyPr/>
          <a:lstStyle/>
          <a:p>
            <a:pPr>
              <a:defRPr/>
            </a:pPr>
            <a:fld id="{4C51083A-F139-44B3-8C9D-97191ADB11EF}" type="slidenum">
              <a:rPr lang="en-US" smtClean="0"/>
              <a:pPr>
                <a:defRPr/>
              </a:pPr>
              <a:t>64</a:t>
            </a:fld>
            <a:endParaRPr lang="en-US"/>
          </a:p>
        </p:txBody>
      </p:sp>
      <p:sp>
        <p:nvSpPr>
          <p:cNvPr id="70" name="Footer Placeholder 69"/>
          <p:cNvSpPr>
            <a:spLocks noGrp="1"/>
          </p:cNvSpPr>
          <p:nvPr>
            <p:ph type="ftr" sz="quarter" idx="11"/>
          </p:nvPr>
        </p:nvSpPr>
        <p:spPr/>
        <p:txBody>
          <a:bodyPr/>
          <a:lstStyle/>
          <a:p>
            <a:pPr>
              <a:defRPr/>
            </a:pPr>
            <a:r>
              <a:rPr lang="en-US" smtClean="0"/>
              <a:t>Dr.A. Simi</a:t>
            </a: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endParaRPr lang="en-US" smtClean="0"/>
          </a:p>
        </p:txBody>
      </p:sp>
      <p:sp>
        <p:nvSpPr>
          <p:cNvPr id="67587" name="Content Placeholder 2"/>
          <p:cNvSpPr>
            <a:spLocks noGrp="1"/>
          </p:cNvSpPr>
          <p:nvPr>
            <p:ph idx="1"/>
          </p:nvPr>
        </p:nvSpPr>
        <p:spPr>
          <a:xfrm>
            <a:off x="457200" y="1066800"/>
            <a:ext cx="8229600" cy="4525963"/>
          </a:xfrm>
        </p:spPr>
        <p:txBody>
          <a:bodyPr/>
          <a:lstStyle/>
          <a:p>
            <a:pPr algn="just"/>
            <a:r>
              <a:rPr lang="en-US" b="1" smtClean="0"/>
              <a:t>The Fe(II) centers, which are low spin, are surrounded by six carbon ligands in an octahedral configuration. </a:t>
            </a:r>
          </a:p>
          <a:p>
            <a:pPr algn="just"/>
            <a:r>
              <a:rPr lang="en-US" b="1" smtClean="0"/>
              <a:t>The Fe(III) centers, which are high spin, are octahedrally surrounded on average by 4.5 nitrogen atoms and 1.5 oxygen atoms (the oxygen from the six coordinated water molecules). </a:t>
            </a:r>
          </a:p>
          <a:p>
            <a:pPr algn="just"/>
            <a:r>
              <a:rPr lang="en-US" b="1" smtClean="0"/>
              <a:t>This introduces an efg at Fe(III) nucleus and hence Q.S</a:t>
            </a:r>
          </a:p>
          <a:p>
            <a:endParaRPr lang="en-US" smtClean="0"/>
          </a:p>
        </p:txBody>
      </p:sp>
      <p:sp>
        <p:nvSpPr>
          <p:cNvPr id="4" name="Slide Number Placeholder 3"/>
          <p:cNvSpPr>
            <a:spLocks noGrp="1"/>
          </p:cNvSpPr>
          <p:nvPr>
            <p:ph type="sldNum" sz="quarter" idx="12"/>
          </p:nvPr>
        </p:nvSpPr>
        <p:spPr/>
        <p:txBody>
          <a:bodyPr/>
          <a:lstStyle/>
          <a:p>
            <a:pPr>
              <a:defRPr/>
            </a:pPr>
            <a:fld id="{11B5C4D6-C682-4BFC-8ADC-19EABB42FB68}" type="slidenum">
              <a:rPr lang="en-US" smtClean="0"/>
              <a:pPr>
                <a:defRPr/>
              </a:pPr>
              <a:t>65</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idx="1"/>
          </p:nvPr>
        </p:nvSpPr>
        <p:spPr>
          <a:xfrm>
            <a:off x="457200" y="533400"/>
            <a:ext cx="8229600" cy="5943600"/>
          </a:xfrm>
        </p:spPr>
        <p:txBody>
          <a:bodyPr/>
          <a:lstStyle/>
          <a:p>
            <a:pPr algn="just"/>
            <a:r>
              <a:rPr lang="en-US" smtClean="0"/>
              <a:t>.</a:t>
            </a:r>
          </a:p>
          <a:p>
            <a:pPr algn="just"/>
            <a:endParaRPr lang="en-US" smtClean="0"/>
          </a:p>
        </p:txBody>
      </p:sp>
      <p:pic>
        <p:nvPicPr>
          <p:cNvPr id="5" name="Content Placeholder 3" descr="Transition1.jpg"/>
          <p:cNvPicPr>
            <a:picLocks noChangeAspect="1"/>
          </p:cNvPicPr>
          <p:nvPr/>
        </p:nvPicPr>
        <p:blipFill>
          <a:blip r:embed="rId2" cstate="print"/>
          <a:srcRect t="17241"/>
          <a:stretch>
            <a:fillRect/>
          </a:stretch>
        </p:blipFill>
        <p:spPr bwMode="auto">
          <a:xfrm>
            <a:off x="685800" y="457200"/>
            <a:ext cx="7924800" cy="5867400"/>
          </a:xfrm>
          <a:prstGeom prst="rect">
            <a:avLst/>
          </a:prstGeom>
          <a:ln w="228600" cap="sq" cmpd="thickThin">
            <a:solidFill>
              <a:srgbClr val="000000"/>
            </a:solidFill>
            <a:prstDash val="solid"/>
            <a:miter lim="800000"/>
          </a:ln>
          <a:effectLst>
            <a:innerShdw blurRad="76200">
              <a:srgbClr val="000000"/>
            </a:innerShdw>
          </a:effectLst>
        </p:spPr>
      </p:pic>
      <p:sp>
        <p:nvSpPr>
          <p:cNvPr id="4" name="Slide Number Placeholder 3"/>
          <p:cNvSpPr>
            <a:spLocks noGrp="1"/>
          </p:cNvSpPr>
          <p:nvPr>
            <p:ph type="sldNum" sz="quarter" idx="12"/>
          </p:nvPr>
        </p:nvSpPr>
        <p:spPr/>
        <p:txBody>
          <a:bodyPr/>
          <a:lstStyle/>
          <a:p>
            <a:pPr>
              <a:defRPr/>
            </a:pPr>
            <a:fld id="{24A392CA-8A05-4D5F-8B5A-C04BE4DD2884}" type="slidenum">
              <a:rPr lang="en-US" smtClean="0"/>
              <a:pPr>
                <a:defRPr/>
              </a:pPr>
              <a:t>66</a:t>
            </a:fld>
            <a:endParaRPr lang="en-US"/>
          </a:p>
        </p:txBody>
      </p:sp>
      <p:sp>
        <p:nvSpPr>
          <p:cNvPr id="6" name="Footer Placeholder 5"/>
          <p:cNvSpPr>
            <a:spLocks noGrp="1"/>
          </p:cNvSpPr>
          <p:nvPr>
            <p:ph type="ftr" sz="quarter" idx="11"/>
          </p:nvPr>
        </p:nvSpPr>
        <p:spPr/>
        <p:txBody>
          <a:bodyPr/>
          <a:lstStyle/>
          <a:p>
            <a:pPr>
              <a:defRPr/>
            </a:pPr>
            <a:r>
              <a:rPr lang="en-US" smtClean="0"/>
              <a:t>Dr.A. Simi</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z="3600" b="1" smtClean="0">
                <a:solidFill>
                  <a:srgbClr val="AE166D"/>
                </a:solidFill>
              </a:rPr>
              <a:t>Sodium nitroprusside – Na</a:t>
            </a:r>
            <a:r>
              <a:rPr lang="en-US" sz="3600" b="1" baseline="-25000" smtClean="0">
                <a:solidFill>
                  <a:srgbClr val="AE166D"/>
                </a:solidFill>
              </a:rPr>
              <a:t>2</a:t>
            </a:r>
            <a:r>
              <a:rPr lang="en-US" sz="3600" b="1" smtClean="0">
                <a:solidFill>
                  <a:srgbClr val="AE166D"/>
                </a:solidFill>
              </a:rPr>
              <a:t>[Fe(CN)</a:t>
            </a:r>
            <a:r>
              <a:rPr lang="en-US" sz="3600" b="1" baseline="-25000" smtClean="0">
                <a:solidFill>
                  <a:srgbClr val="AE166D"/>
                </a:solidFill>
              </a:rPr>
              <a:t>5</a:t>
            </a:r>
            <a:r>
              <a:rPr lang="en-US" sz="3600" b="1" smtClean="0">
                <a:solidFill>
                  <a:srgbClr val="AE166D"/>
                </a:solidFill>
              </a:rPr>
              <a:t>(NO)]</a:t>
            </a:r>
          </a:p>
        </p:txBody>
      </p:sp>
      <p:sp>
        <p:nvSpPr>
          <p:cNvPr id="69635" name="Content Placeholder 2"/>
          <p:cNvSpPr>
            <a:spLocks noGrp="1"/>
          </p:cNvSpPr>
          <p:nvPr>
            <p:ph idx="1"/>
          </p:nvPr>
        </p:nvSpPr>
        <p:spPr>
          <a:xfrm>
            <a:off x="304800" y="1600200"/>
            <a:ext cx="8686800" cy="4525963"/>
          </a:xfrm>
        </p:spPr>
        <p:txBody>
          <a:bodyPr/>
          <a:lstStyle/>
          <a:p>
            <a:pPr algn="just"/>
            <a:r>
              <a:rPr lang="en-US" b="1" smtClean="0"/>
              <a:t>The O.S of Fe in nitroprusside was a matter of controversy for a long time.</a:t>
            </a:r>
          </a:p>
          <a:p>
            <a:pPr algn="just"/>
            <a:r>
              <a:rPr lang="en-US" b="1" smtClean="0"/>
              <a:t>Initially it was assumed that it contained Fe(II) and NO</a:t>
            </a:r>
            <a:r>
              <a:rPr lang="en-US" b="1" baseline="30000" smtClean="0"/>
              <a:t>+</a:t>
            </a:r>
            <a:r>
              <a:rPr lang="en-US" b="1" smtClean="0"/>
              <a:t> since it was diamagnetic. </a:t>
            </a:r>
            <a:r>
              <a:rPr lang="en-US" b="1" smtClean="0">
                <a:solidFill>
                  <a:srgbClr val="0000FF"/>
                </a:solidFill>
              </a:rPr>
              <a:t>[Fe(II)-d</a:t>
            </a:r>
            <a:r>
              <a:rPr lang="en-US" b="1" baseline="30000" smtClean="0">
                <a:solidFill>
                  <a:srgbClr val="0000FF"/>
                </a:solidFill>
              </a:rPr>
              <a:t>6</a:t>
            </a:r>
            <a:r>
              <a:rPr lang="en-US" b="1" smtClean="0">
                <a:solidFill>
                  <a:srgbClr val="0000FF"/>
                </a:solidFill>
              </a:rPr>
              <a:t>; Fe(III) –d</a:t>
            </a:r>
            <a:r>
              <a:rPr lang="en-US" b="1" baseline="30000" smtClean="0">
                <a:solidFill>
                  <a:srgbClr val="0000FF"/>
                </a:solidFill>
              </a:rPr>
              <a:t>5</a:t>
            </a:r>
            <a:r>
              <a:rPr lang="en-US" b="1" smtClean="0">
                <a:solidFill>
                  <a:srgbClr val="0000FF"/>
                </a:solidFill>
              </a:rPr>
              <a:t>]</a:t>
            </a:r>
          </a:p>
          <a:p>
            <a:pPr algn="just"/>
            <a:r>
              <a:rPr lang="en-US" b="1" smtClean="0"/>
              <a:t>But the MB spectrum of the sample showed a doublet with </a:t>
            </a:r>
            <a:r>
              <a:rPr lang="el-GR" b="1" smtClean="0">
                <a:solidFill>
                  <a:srgbClr val="0000FF"/>
                </a:solidFill>
              </a:rPr>
              <a:t>δ</a:t>
            </a:r>
            <a:r>
              <a:rPr lang="en-US" b="1" smtClean="0">
                <a:solidFill>
                  <a:srgbClr val="0000FF"/>
                </a:solidFill>
              </a:rPr>
              <a:t> = -0.165 mm/S </a:t>
            </a:r>
          </a:p>
          <a:p>
            <a:pPr algn="just"/>
            <a:r>
              <a:rPr lang="en-US" b="1" smtClean="0"/>
              <a:t>This value is </a:t>
            </a:r>
            <a:r>
              <a:rPr lang="en-US" b="1" smtClean="0">
                <a:solidFill>
                  <a:srgbClr val="0000FF"/>
                </a:solidFill>
              </a:rPr>
              <a:t>too negative for a Fe(II) complex.</a:t>
            </a:r>
          </a:p>
          <a:p>
            <a:endParaRPr lang="en-US" smtClean="0"/>
          </a:p>
          <a:p>
            <a:endParaRPr lang="en-US" smtClean="0"/>
          </a:p>
        </p:txBody>
      </p:sp>
      <p:sp>
        <p:nvSpPr>
          <p:cNvPr id="4" name="Slide Number Placeholder 3"/>
          <p:cNvSpPr>
            <a:spLocks noGrp="1"/>
          </p:cNvSpPr>
          <p:nvPr>
            <p:ph type="sldNum" sz="quarter" idx="12"/>
          </p:nvPr>
        </p:nvSpPr>
        <p:spPr/>
        <p:txBody>
          <a:bodyPr/>
          <a:lstStyle/>
          <a:p>
            <a:pPr>
              <a:defRPr/>
            </a:pPr>
            <a:fld id="{5AE02F31-B0E9-470E-BF85-25F21737E7F8}" type="slidenum">
              <a:rPr lang="en-US" smtClean="0"/>
              <a:pPr>
                <a:defRPr/>
              </a:pPr>
              <a:t>67</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endParaRPr lang="en-US" smtClean="0"/>
          </a:p>
        </p:txBody>
      </p:sp>
      <p:pic>
        <p:nvPicPr>
          <p:cNvPr id="76802" name="Picture 2"/>
          <p:cNvPicPr>
            <a:picLocks noGrp="1" noChangeAspect="1" noChangeArrowheads="1"/>
          </p:cNvPicPr>
          <p:nvPr>
            <p:ph idx="1"/>
          </p:nvPr>
        </p:nvPicPr>
        <p:blipFill>
          <a:blip r:embed="rId2" cstate="print"/>
          <a:srcRect/>
          <a:stretch>
            <a:fillRect/>
          </a:stretch>
        </p:blipFill>
        <p:spPr>
          <a:xfrm>
            <a:off x="762000" y="990600"/>
            <a:ext cx="7924800" cy="5410201"/>
          </a:xfrm>
          <a:ln w="228600" cap="sq" cmpd="thickThin">
            <a:solidFill>
              <a:srgbClr val="000000"/>
            </a:solidFill>
          </a:ln>
          <a:effectLst>
            <a:innerShdw blurRad="76200">
              <a:srgbClr val="000000"/>
            </a:innerShdw>
          </a:effectLst>
        </p:spPr>
      </p:pic>
      <p:sp>
        <p:nvSpPr>
          <p:cNvPr id="4" name="Slide Number Placeholder 3"/>
          <p:cNvSpPr>
            <a:spLocks noGrp="1"/>
          </p:cNvSpPr>
          <p:nvPr>
            <p:ph type="sldNum" sz="quarter" idx="12"/>
          </p:nvPr>
        </p:nvSpPr>
        <p:spPr/>
        <p:txBody>
          <a:bodyPr/>
          <a:lstStyle/>
          <a:p>
            <a:pPr>
              <a:defRPr/>
            </a:pPr>
            <a:fld id="{BC4B6D4A-ADFC-493A-B812-8063B557BE68}" type="slidenum">
              <a:rPr lang="en-US" smtClean="0"/>
              <a:pPr>
                <a:defRPr/>
              </a:pPr>
              <a:t>68</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endParaRPr lang="en-US" smtClean="0"/>
          </a:p>
        </p:txBody>
      </p:sp>
      <p:sp>
        <p:nvSpPr>
          <p:cNvPr id="71683" name="Content Placeholder 2"/>
          <p:cNvSpPr>
            <a:spLocks noGrp="1"/>
          </p:cNvSpPr>
          <p:nvPr>
            <p:ph idx="1"/>
          </p:nvPr>
        </p:nvSpPr>
        <p:spPr/>
        <p:txBody>
          <a:bodyPr/>
          <a:lstStyle/>
          <a:p>
            <a:pPr algn="just"/>
            <a:r>
              <a:rPr lang="en-US" b="1" smtClean="0"/>
              <a:t>This suggests that the Fe may be in </a:t>
            </a:r>
            <a:r>
              <a:rPr lang="en-US" b="1" smtClean="0">
                <a:solidFill>
                  <a:srgbClr val="0000FF"/>
                </a:solidFill>
              </a:rPr>
              <a:t>Fe(IV) state.</a:t>
            </a:r>
          </a:p>
          <a:p>
            <a:pPr algn="just"/>
            <a:r>
              <a:rPr lang="en-US" b="1" smtClean="0"/>
              <a:t>The magnetism and MB spectrum are in consistent with the structure which has an extensive </a:t>
            </a:r>
            <a:r>
              <a:rPr lang="el-GR" b="1" smtClean="0">
                <a:solidFill>
                  <a:srgbClr val="AE166D"/>
                </a:solidFill>
              </a:rPr>
              <a:t>π</a:t>
            </a:r>
            <a:r>
              <a:rPr lang="en-US" b="1" smtClean="0">
                <a:solidFill>
                  <a:srgbClr val="AE166D"/>
                </a:solidFill>
              </a:rPr>
              <a:t>-bonding </a:t>
            </a:r>
            <a:r>
              <a:rPr lang="en-US" b="1" smtClean="0"/>
              <a:t>with </a:t>
            </a:r>
            <a:r>
              <a:rPr lang="en-US" b="1" baseline="30000" smtClean="0"/>
              <a:t>+</a:t>
            </a:r>
            <a:r>
              <a:rPr lang="en-US" b="1" smtClean="0"/>
              <a:t>NO ligand .</a:t>
            </a:r>
          </a:p>
          <a:p>
            <a:pPr algn="just"/>
            <a:r>
              <a:rPr lang="en-US" b="1" smtClean="0"/>
              <a:t>The t</a:t>
            </a:r>
            <a:r>
              <a:rPr lang="en-US" b="1" baseline="-25000" smtClean="0"/>
              <a:t>2</a:t>
            </a:r>
            <a:r>
              <a:rPr lang="en-US" b="1" smtClean="0"/>
              <a:t>g orbitals of Fe and the p-orbital of N present in </a:t>
            </a:r>
            <a:r>
              <a:rPr lang="en-US" b="1" baseline="30000" smtClean="0"/>
              <a:t>+</a:t>
            </a:r>
            <a:r>
              <a:rPr lang="en-US" b="1" smtClean="0"/>
              <a:t>NO containing the odd e-, to form a </a:t>
            </a:r>
            <a:r>
              <a:rPr lang="el-GR" b="1" smtClean="0"/>
              <a:t>π</a:t>
            </a:r>
            <a:r>
              <a:rPr lang="en-US" b="1" smtClean="0"/>
              <a:t>-bond</a:t>
            </a:r>
          </a:p>
        </p:txBody>
      </p:sp>
      <p:sp>
        <p:nvSpPr>
          <p:cNvPr id="4" name="Slide Number Placeholder 3"/>
          <p:cNvSpPr>
            <a:spLocks noGrp="1"/>
          </p:cNvSpPr>
          <p:nvPr>
            <p:ph type="sldNum" sz="quarter" idx="12"/>
          </p:nvPr>
        </p:nvSpPr>
        <p:spPr/>
        <p:txBody>
          <a:bodyPr/>
          <a:lstStyle/>
          <a:p>
            <a:pPr>
              <a:defRPr/>
            </a:pPr>
            <a:fld id="{937116F2-1ED3-4B40-A74D-A5992067C8F1}" type="slidenum">
              <a:rPr lang="en-US" smtClean="0"/>
              <a:pPr>
                <a:defRPr/>
              </a:pPr>
              <a:t>69</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light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194" name="Title 1"/>
          <p:cNvSpPr>
            <a:spLocks noGrp="1"/>
          </p:cNvSpPr>
          <p:nvPr>
            <p:ph type="title"/>
          </p:nvPr>
        </p:nvSpPr>
        <p:spPr/>
        <p:txBody>
          <a:bodyPr/>
          <a:lstStyle/>
          <a:p>
            <a:endParaRPr lang="en-US" dirty="0" smtClean="0"/>
          </a:p>
        </p:txBody>
      </p:sp>
      <p:sp>
        <p:nvSpPr>
          <p:cNvPr id="8195" name="Content Placeholder 2"/>
          <p:cNvSpPr>
            <a:spLocks noGrp="1"/>
          </p:cNvSpPr>
          <p:nvPr>
            <p:ph idx="1"/>
          </p:nvPr>
        </p:nvSpPr>
        <p:spPr/>
        <p:txBody>
          <a:bodyPr/>
          <a:lstStyle/>
          <a:p>
            <a:pPr algn="ctr">
              <a:buFont typeface="Arial" charset="0"/>
              <a:buNone/>
            </a:pPr>
            <a:r>
              <a:rPr lang="en-US" b="1" dirty="0" smtClean="0">
                <a:solidFill>
                  <a:schemeClr val="bg1">
                    <a:lumMod val="85000"/>
                  </a:schemeClr>
                </a:solidFill>
              </a:rPr>
              <a:t>E</a:t>
            </a:r>
            <a:r>
              <a:rPr lang="en-US" b="1" baseline="-25000" dirty="0" smtClean="0">
                <a:solidFill>
                  <a:schemeClr val="bg1">
                    <a:lumMod val="85000"/>
                  </a:schemeClr>
                </a:solidFill>
              </a:rPr>
              <a:t>R</a:t>
            </a:r>
            <a:r>
              <a:rPr lang="en-US" b="1" dirty="0" smtClean="0">
                <a:solidFill>
                  <a:schemeClr val="bg1">
                    <a:lumMod val="85000"/>
                  </a:schemeClr>
                </a:solidFill>
              </a:rPr>
              <a:t> = P</a:t>
            </a:r>
            <a:r>
              <a:rPr lang="en-US" b="1" baseline="30000" dirty="0" smtClean="0">
                <a:solidFill>
                  <a:schemeClr val="bg1">
                    <a:lumMod val="85000"/>
                  </a:schemeClr>
                </a:solidFill>
              </a:rPr>
              <a:t>2</a:t>
            </a:r>
            <a:r>
              <a:rPr lang="en-US" b="1" dirty="0" smtClean="0">
                <a:solidFill>
                  <a:schemeClr val="bg1">
                    <a:lumMod val="85000"/>
                  </a:schemeClr>
                </a:solidFill>
              </a:rPr>
              <a:t>/2m = E</a:t>
            </a:r>
            <a:r>
              <a:rPr lang="en-US" b="1" baseline="30000" dirty="0" smtClean="0">
                <a:solidFill>
                  <a:schemeClr val="bg1">
                    <a:lumMod val="85000"/>
                  </a:schemeClr>
                </a:solidFill>
              </a:rPr>
              <a:t>2</a:t>
            </a:r>
            <a:r>
              <a:rPr lang="en-US" b="1" dirty="0" smtClean="0">
                <a:solidFill>
                  <a:schemeClr val="bg1">
                    <a:lumMod val="85000"/>
                  </a:schemeClr>
                </a:solidFill>
              </a:rPr>
              <a:t>/2MC</a:t>
            </a:r>
            <a:r>
              <a:rPr lang="en-US" b="1" baseline="30000" dirty="0" smtClean="0">
                <a:solidFill>
                  <a:schemeClr val="bg1">
                    <a:lumMod val="85000"/>
                  </a:schemeClr>
                </a:solidFill>
              </a:rPr>
              <a:t>2</a:t>
            </a:r>
          </a:p>
          <a:p>
            <a:pPr algn="ctr">
              <a:buFont typeface="Arial" charset="0"/>
              <a:buNone/>
            </a:pPr>
            <a:r>
              <a:rPr lang="en-US" b="1" dirty="0" smtClean="0">
                <a:solidFill>
                  <a:schemeClr val="bg1">
                    <a:lumMod val="85000"/>
                  </a:schemeClr>
                </a:solidFill>
              </a:rPr>
              <a:t>= (E</a:t>
            </a:r>
            <a:r>
              <a:rPr lang="en-US" b="1" baseline="-25000" dirty="0" smtClean="0">
                <a:solidFill>
                  <a:schemeClr val="bg1">
                    <a:lumMod val="85000"/>
                  </a:schemeClr>
                </a:solidFill>
              </a:rPr>
              <a:t>t</a:t>
            </a:r>
            <a:r>
              <a:rPr lang="en-US" b="1" dirty="0" smtClean="0">
                <a:solidFill>
                  <a:schemeClr val="bg1">
                    <a:lumMod val="85000"/>
                  </a:schemeClr>
                </a:solidFill>
              </a:rPr>
              <a:t>-E</a:t>
            </a:r>
            <a:r>
              <a:rPr lang="en-US" b="1" baseline="-25000" dirty="0" smtClean="0">
                <a:solidFill>
                  <a:schemeClr val="bg1">
                    <a:lumMod val="85000"/>
                  </a:schemeClr>
                </a:solidFill>
              </a:rPr>
              <a:t>R</a:t>
            </a:r>
            <a:r>
              <a:rPr lang="en-US" b="1" dirty="0" smtClean="0">
                <a:solidFill>
                  <a:schemeClr val="bg1">
                    <a:lumMod val="85000"/>
                  </a:schemeClr>
                </a:solidFill>
              </a:rPr>
              <a:t>)</a:t>
            </a:r>
            <a:r>
              <a:rPr lang="en-US" b="1" baseline="30000" dirty="0" smtClean="0">
                <a:solidFill>
                  <a:schemeClr val="bg1">
                    <a:lumMod val="85000"/>
                  </a:schemeClr>
                </a:solidFill>
              </a:rPr>
              <a:t>2</a:t>
            </a:r>
            <a:r>
              <a:rPr lang="en-US" b="1" dirty="0" smtClean="0">
                <a:solidFill>
                  <a:schemeClr val="bg1">
                    <a:lumMod val="85000"/>
                  </a:schemeClr>
                </a:solidFill>
              </a:rPr>
              <a:t>/2MC</a:t>
            </a:r>
            <a:r>
              <a:rPr lang="en-US" b="1" baseline="30000" dirty="0" smtClean="0">
                <a:solidFill>
                  <a:schemeClr val="bg1">
                    <a:lumMod val="85000"/>
                  </a:schemeClr>
                </a:solidFill>
              </a:rPr>
              <a:t>2</a:t>
            </a:r>
            <a:r>
              <a:rPr lang="en-US" b="1" dirty="0" smtClean="0">
                <a:solidFill>
                  <a:schemeClr val="bg1">
                    <a:lumMod val="85000"/>
                  </a:schemeClr>
                </a:solidFill>
              </a:rPr>
              <a:t> ≈ E</a:t>
            </a:r>
            <a:r>
              <a:rPr lang="en-US" b="1" baseline="-25000" dirty="0" smtClean="0">
                <a:solidFill>
                  <a:schemeClr val="bg1">
                    <a:lumMod val="85000"/>
                  </a:schemeClr>
                </a:solidFill>
              </a:rPr>
              <a:t>t</a:t>
            </a:r>
            <a:r>
              <a:rPr lang="en-US" b="1" dirty="0" smtClean="0">
                <a:solidFill>
                  <a:schemeClr val="bg1">
                    <a:lumMod val="85000"/>
                  </a:schemeClr>
                </a:solidFill>
              </a:rPr>
              <a:t>/2MC</a:t>
            </a:r>
            <a:r>
              <a:rPr lang="en-US" b="1" baseline="30000" dirty="0" smtClean="0">
                <a:solidFill>
                  <a:schemeClr val="bg1">
                    <a:lumMod val="85000"/>
                  </a:schemeClr>
                </a:solidFill>
              </a:rPr>
              <a:t>2</a:t>
            </a:r>
          </a:p>
          <a:p>
            <a:pPr algn="ctr">
              <a:buFont typeface="Arial" charset="0"/>
              <a:buNone/>
            </a:pPr>
            <a:r>
              <a:rPr lang="en-US" b="1" dirty="0" smtClean="0">
                <a:solidFill>
                  <a:schemeClr val="bg1">
                    <a:lumMod val="85000"/>
                  </a:schemeClr>
                </a:solidFill>
              </a:rPr>
              <a:t>Since E</a:t>
            </a:r>
            <a:r>
              <a:rPr lang="en-US" b="1" baseline="-25000" dirty="0" smtClean="0">
                <a:solidFill>
                  <a:schemeClr val="bg1">
                    <a:lumMod val="85000"/>
                  </a:schemeClr>
                </a:solidFill>
              </a:rPr>
              <a:t>R</a:t>
            </a:r>
            <a:r>
              <a:rPr lang="en-US" b="1" dirty="0" smtClean="0">
                <a:solidFill>
                  <a:schemeClr val="bg1">
                    <a:lumMod val="85000"/>
                  </a:schemeClr>
                </a:solidFill>
              </a:rPr>
              <a:t> is small</a:t>
            </a:r>
          </a:p>
          <a:p>
            <a:pPr algn="just"/>
            <a:r>
              <a:rPr lang="en-US" b="1" dirty="0" smtClean="0">
                <a:solidFill>
                  <a:schemeClr val="bg1">
                    <a:lumMod val="85000"/>
                  </a:schemeClr>
                </a:solidFill>
              </a:rPr>
              <a:t>If M increases the recoil energy can be still lower. So the source and the absorber are fixed on a larger lattice to increase mass</a:t>
            </a:r>
          </a:p>
        </p:txBody>
      </p:sp>
      <p:sp>
        <p:nvSpPr>
          <p:cNvPr id="4" name="Slide Number Placeholder 3"/>
          <p:cNvSpPr>
            <a:spLocks noGrp="1"/>
          </p:cNvSpPr>
          <p:nvPr>
            <p:ph type="sldNum" sz="quarter" idx="12"/>
          </p:nvPr>
        </p:nvSpPr>
        <p:spPr/>
        <p:txBody>
          <a:bodyPr/>
          <a:lstStyle/>
          <a:p>
            <a:pPr>
              <a:defRPr/>
            </a:pPr>
            <a:fld id="{776C6605-2EC1-4CE1-A5C0-80F7632AD367}"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
        <p:nvSpPr>
          <p:cNvPr id="7"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repeatCount="indefinite" fill="hold" nodeType="clickEffect">
                                  <p:stCondLst>
                                    <p:cond delay="0"/>
                                  </p:stCondLst>
                                  <p:endCondLst>
                                    <p:cond evt="onNext" delay="0">
                                      <p:tgtEl>
                                        <p:sldTgt/>
                                      </p:tgtEl>
                                    </p:cond>
                                  </p:endCondLst>
                                  <p:childTnLst>
                                    <p:animClr clrSpc="rgb" dir="cw">
                                      <p:cBhvr override="childStyle">
                                        <p:cTn id="6" dur="2000" fill="hold"/>
                                        <p:tgtEl>
                                          <p:spTgt spid="8195">
                                            <p:txEl>
                                              <p:pRg st="3" end="3"/>
                                            </p:txEl>
                                          </p:spTgt>
                                        </p:tgtEl>
                                        <p:attrNameLst>
                                          <p:attrName>style.color</p:attrName>
                                        </p:attrNameLst>
                                      </p:cBhvr>
                                      <p:to>
                                        <a:srgbClr val="FF00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457200" y="304800"/>
            <a:ext cx="8229600" cy="5821363"/>
          </a:xfrm>
        </p:spPr>
        <p:txBody>
          <a:bodyPr/>
          <a:lstStyle/>
          <a:p>
            <a:pPr algn="just"/>
            <a:r>
              <a:rPr lang="en-US" b="1" smtClean="0"/>
              <a:t>The Fe(II) is transferring the e</a:t>
            </a:r>
            <a:r>
              <a:rPr lang="en-US" b="1" baseline="30000" smtClean="0"/>
              <a:t>-</a:t>
            </a:r>
            <a:r>
              <a:rPr lang="en-US" b="1" smtClean="0"/>
              <a:t>s form filled t</a:t>
            </a:r>
            <a:r>
              <a:rPr lang="en-US" b="1" baseline="-25000" smtClean="0"/>
              <a:t>2</a:t>
            </a:r>
            <a:r>
              <a:rPr lang="en-US" b="1" smtClean="0"/>
              <a:t>g level to the vacant </a:t>
            </a:r>
            <a:r>
              <a:rPr lang="el-GR" b="1" smtClean="0">
                <a:solidFill>
                  <a:srgbClr val="0000FF"/>
                </a:solidFill>
              </a:rPr>
              <a:t>π</a:t>
            </a:r>
            <a:r>
              <a:rPr lang="en-US" b="1" smtClean="0">
                <a:solidFill>
                  <a:srgbClr val="0000FF"/>
                </a:solidFill>
              </a:rPr>
              <a:t>- antibonding orbital of NO.</a:t>
            </a:r>
          </a:p>
          <a:p>
            <a:pPr algn="just"/>
            <a:r>
              <a:rPr lang="en-US" b="1" smtClean="0"/>
              <a:t>This makes the shift value to approach Fe(IV) values.</a:t>
            </a:r>
          </a:p>
          <a:p>
            <a:pPr algn="just"/>
            <a:r>
              <a:rPr lang="en-US" b="1" smtClean="0"/>
              <a:t>Now because of this the shielding of s-e</a:t>
            </a:r>
            <a:r>
              <a:rPr lang="en-US" b="1" baseline="30000" smtClean="0"/>
              <a:t>-</a:t>
            </a:r>
            <a:r>
              <a:rPr lang="en-US" b="1" smtClean="0"/>
              <a:t> by the d e</a:t>
            </a:r>
            <a:r>
              <a:rPr lang="en-US" b="1" baseline="30000" smtClean="0"/>
              <a:t>-</a:t>
            </a:r>
            <a:r>
              <a:rPr lang="en-US" b="1" smtClean="0"/>
              <a:t>s decreases and hence the shift becomes more.</a:t>
            </a:r>
          </a:p>
          <a:p>
            <a:pPr algn="just"/>
            <a:r>
              <a:rPr lang="en-US" b="1" smtClean="0"/>
              <a:t>This is supported by the decrease in N-O stretching frequency in IR, since the anti bonding level is filled.</a:t>
            </a:r>
          </a:p>
          <a:p>
            <a:endParaRPr lang="en-US" b="1" smtClean="0"/>
          </a:p>
        </p:txBody>
      </p:sp>
      <p:sp>
        <p:nvSpPr>
          <p:cNvPr id="3" name="Slide Number Placeholder 2"/>
          <p:cNvSpPr>
            <a:spLocks noGrp="1"/>
          </p:cNvSpPr>
          <p:nvPr>
            <p:ph type="sldNum" sz="quarter" idx="12"/>
          </p:nvPr>
        </p:nvSpPr>
        <p:spPr/>
        <p:txBody>
          <a:bodyPr/>
          <a:lstStyle/>
          <a:p>
            <a:pPr>
              <a:defRPr/>
            </a:pPr>
            <a:fld id="{A3552F28-F4A5-4F9E-B08B-A8CBDC7DC888}" type="slidenum">
              <a:rPr lang="en-US" smtClean="0"/>
              <a:pPr>
                <a:defRPr/>
              </a:pPr>
              <a:t>70</a:t>
            </a:fld>
            <a:endParaRPr lang="en-US"/>
          </a:p>
        </p:txBody>
      </p:sp>
      <p:sp>
        <p:nvSpPr>
          <p:cNvPr id="4" name="Footer Placeholder 3"/>
          <p:cNvSpPr>
            <a:spLocks noGrp="1"/>
          </p:cNvSpPr>
          <p:nvPr>
            <p:ph type="ftr" sz="quarter" idx="11"/>
          </p:nvPr>
        </p:nvSpPr>
        <p:spPr/>
        <p:txBody>
          <a:bodyPr/>
          <a:lstStyle/>
          <a:p>
            <a:pPr>
              <a:defRPr/>
            </a:pPr>
            <a:r>
              <a:rPr lang="en-US" smtClean="0"/>
              <a:t>Dr.A. Simi</a:t>
            </a: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endParaRPr lang="en-US" smtClean="0"/>
          </a:p>
        </p:txBody>
      </p:sp>
      <p:sp>
        <p:nvSpPr>
          <p:cNvPr id="73731" name="Content Placeholder 2"/>
          <p:cNvSpPr>
            <a:spLocks noGrp="1"/>
          </p:cNvSpPr>
          <p:nvPr>
            <p:ph idx="1"/>
          </p:nvPr>
        </p:nvSpPr>
        <p:spPr/>
        <p:txBody>
          <a:bodyPr/>
          <a:lstStyle/>
          <a:p>
            <a:pPr algn="just"/>
            <a:r>
              <a:rPr lang="en-US" b="1" smtClean="0">
                <a:solidFill>
                  <a:srgbClr val="0000FF"/>
                </a:solidFill>
              </a:rPr>
              <a:t>K</a:t>
            </a:r>
            <a:r>
              <a:rPr lang="en-US" b="1" baseline="-25000" smtClean="0">
                <a:solidFill>
                  <a:srgbClr val="0000FF"/>
                </a:solidFill>
              </a:rPr>
              <a:t>4</a:t>
            </a:r>
            <a:r>
              <a:rPr lang="en-US" b="1" smtClean="0">
                <a:solidFill>
                  <a:srgbClr val="0000FF"/>
                </a:solidFill>
              </a:rPr>
              <a:t>[Fe(CN)</a:t>
            </a:r>
            <a:r>
              <a:rPr lang="en-US" b="1" baseline="-25000" smtClean="0">
                <a:solidFill>
                  <a:srgbClr val="0000FF"/>
                </a:solidFill>
              </a:rPr>
              <a:t>6</a:t>
            </a:r>
            <a:r>
              <a:rPr lang="en-US" b="1" smtClean="0">
                <a:solidFill>
                  <a:srgbClr val="0000FF"/>
                </a:solidFill>
              </a:rPr>
              <a:t>]</a:t>
            </a:r>
            <a:r>
              <a:rPr lang="en-US" b="1" smtClean="0"/>
              <a:t> is a </a:t>
            </a:r>
            <a:r>
              <a:rPr lang="en-US" b="1" smtClean="0">
                <a:solidFill>
                  <a:srgbClr val="0000FF"/>
                </a:solidFill>
              </a:rPr>
              <a:t>3d</a:t>
            </a:r>
            <a:r>
              <a:rPr lang="en-US" b="1" baseline="30000" smtClean="0">
                <a:solidFill>
                  <a:srgbClr val="0000FF"/>
                </a:solidFill>
              </a:rPr>
              <a:t>6</a:t>
            </a:r>
            <a:r>
              <a:rPr lang="en-US" b="1" smtClean="0">
                <a:solidFill>
                  <a:srgbClr val="0000FF"/>
                </a:solidFill>
              </a:rPr>
              <a:t> LS </a:t>
            </a:r>
            <a:r>
              <a:rPr lang="en-US" b="1" smtClean="0"/>
              <a:t>complex with O</a:t>
            </a:r>
            <a:r>
              <a:rPr lang="en-US" b="1" baseline="-25000" smtClean="0"/>
              <a:t>h</a:t>
            </a:r>
            <a:r>
              <a:rPr lang="en-US" b="1" smtClean="0"/>
              <a:t> symmetry, where all six electrons are accommodated in the three t</a:t>
            </a:r>
            <a:r>
              <a:rPr lang="en-US" b="1" baseline="-25000" smtClean="0"/>
              <a:t>2g</a:t>
            </a:r>
            <a:r>
              <a:rPr lang="en-US" b="1" smtClean="0"/>
              <a:t> orbitals.</a:t>
            </a:r>
          </a:p>
          <a:p>
            <a:pPr algn="just"/>
            <a:r>
              <a:rPr lang="en-US" b="1" smtClean="0"/>
              <a:t> Both contributions (EFG)</a:t>
            </a:r>
            <a:r>
              <a:rPr lang="en-US" b="1" baseline="-25000" smtClean="0"/>
              <a:t>val</a:t>
            </a:r>
            <a:r>
              <a:rPr lang="en-US" b="1" smtClean="0"/>
              <a:t> and (EFG)</a:t>
            </a:r>
            <a:r>
              <a:rPr lang="en-US" b="1" baseline="-25000" smtClean="0"/>
              <a:t>lat</a:t>
            </a:r>
            <a:r>
              <a:rPr lang="en-US" b="1" smtClean="0"/>
              <a:t> vanish; there is </a:t>
            </a:r>
            <a:r>
              <a:rPr lang="en-US" b="1" smtClean="0">
                <a:solidFill>
                  <a:srgbClr val="0000FF"/>
                </a:solidFill>
              </a:rPr>
              <a:t>no quadrupolar interaction.</a:t>
            </a:r>
            <a:r>
              <a:rPr lang="en-US" b="1" smtClean="0"/>
              <a:t> </a:t>
            </a:r>
          </a:p>
          <a:p>
            <a:pPr algn="just"/>
            <a:r>
              <a:rPr lang="en-US" b="1" smtClean="0">
                <a:solidFill>
                  <a:srgbClr val="0000FF"/>
                </a:solidFill>
              </a:rPr>
              <a:t>Na</a:t>
            </a:r>
            <a:r>
              <a:rPr lang="en-US" b="1" baseline="-25000" smtClean="0">
                <a:solidFill>
                  <a:srgbClr val="0000FF"/>
                </a:solidFill>
              </a:rPr>
              <a:t>2</a:t>
            </a:r>
            <a:r>
              <a:rPr lang="en-US" b="1" smtClean="0">
                <a:solidFill>
                  <a:srgbClr val="0000FF"/>
                </a:solidFill>
              </a:rPr>
              <a:t>[Fe(CN)</a:t>
            </a:r>
            <a:r>
              <a:rPr lang="en-US" b="1" baseline="-25000" smtClean="0">
                <a:solidFill>
                  <a:srgbClr val="0000FF"/>
                </a:solidFill>
              </a:rPr>
              <a:t>5</a:t>
            </a:r>
            <a:r>
              <a:rPr lang="en-US" b="1" smtClean="0">
                <a:solidFill>
                  <a:srgbClr val="0000FF"/>
                </a:solidFill>
              </a:rPr>
              <a:t>NO]2H</a:t>
            </a:r>
            <a:r>
              <a:rPr lang="en-US" b="1" baseline="-25000" smtClean="0">
                <a:solidFill>
                  <a:srgbClr val="0000FF"/>
                </a:solidFill>
              </a:rPr>
              <a:t>2</a:t>
            </a:r>
            <a:r>
              <a:rPr lang="en-US" b="1" smtClean="0">
                <a:solidFill>
                  <a:srgbClr val="0000FF"/>
                </a:solidFill>
              </a:rPr>
              <a:t>O has C</a:t>
            </a:r>
            <a:r>
              <a:rPr lang="en-US" b="1" baseline="-25000" smtClean="0">
                <a:solidFill>
                  <a:srgbClr val="0000FF"/>
                </a:solidFill>
              </a:rPr>
              <a:t>4v</a:t>
            </a:r>
            <a:r>
              <a:rPr lang="en-US" b="1" smtClean="0">
                <a:solidFill>
                  <a:srgbClr val="0000FF"/>
                </a:solidFill>
              </a:rPr>
              <a:t> symmetry </a:t>
            </a:r>
            <a:r>
              <a:rPr lang="en-US" b="1" smtClean="0"/>
              <a:t>with d-orbital splitting as shown</a:t>
            </a:r>
            <a:r>
              <a:rPr lang="en-US" smtClean="0"/>
              <a:t>. </a:t>
            </a:r>
          </a:p>
        </p:txBody>
      </p:sp>
      <p:sp>
        <p:nvSpPr>
          <p:cNvPr id="4" name="Slide Number Placeholder 3"/>
          <p:cNvSpPr>
            <a:spLocks noGrp="1"/>
          </p:cNvSpPr>
          <p:nvPr>
            <p:ph type="sldNum" sz="quarter" idx="12"/>
          </p:nvPr>
        </p:nvSpPr>
        <p:spPr/>
        <p:txBody>
          <a:bodyPr/>
          <a:lstStyle/>
          <a:p>
            <a:pPr>
              <a:defRPr/>
            </a:pPr>
            <a:fld id="{A7CA353E-37DD-4DB8-817A-946B29A45F85}" type="slidenum">
              <a:rPr lang="en-US" smtClean="0"/>
              <a:pPr>
                <a:defRPr/>
              </a:pPr>
              <a:t>71</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endParaRPr lang="en-US" smtClean="0"/>
          </a:p>
        </p:txBody>
      </p:sp>
      <p:pic>
        <p:nvPicPr>
          <p:cNvPr id="77826" name="Picture 2"/>
          <p:cNvPicPr>
            <a:picLocks noGrp="1" noChangeAspect="1" noChangeArrowheads="1"/>
          </p:cNvPicPr>
          <p:nvPr>
            <p:ph idx="1"/>
          </p:nvPr>
        </p:nvPicPr>
        <p:blipFill>
          <a:blip r:embed="rId2" cstate="print"/>
          <a:srcRect/>
          <a:stretch>
            <a:fillRect/>
          </a:stretch>
        </p:blipFill>
        <p:spPr>
          <a:xfrm>
            <a:off x="457200" y="450289"/>
            <a:ext cx="8382000" cy="5874311"/>
          </a:xfrm>
          <a:ln w="228600" cap="sq" cmpd="thickThin">
            <a:solidFill>
              <a:srgbClr val="000000"/>
            </a:solidFill>
          </a:ln>
          <a:effectLst>
            <a:innerShdw blurRad="76200">
              <a:srgbClr val="000000"/>
            </a:innerShdw>
          </a:effectLst>
        </p:spPr>
      </p:pic>
      <p:sp>
        <p:nvSpPr>
          <p:cNvPr id="4" name="Slide Number Placeholder 3"/>
          <p:cNvSpPr>
            <a:spLocks noGrp="1"/>
          </p:cNvSpPr>
          <p:nvPr>
            <p:ph type="sldNum" sz="quarter" idx="12"/>
          </p:nvPr>
        </p:nvSpPr>
        <p:spPr/>
        <p:txBody>
          <a:bodyPr/>
          <a:lstStyle/>
          <a:p>
            <a:pPr>
              <a:defRPr/>
            </a:pPr>
            <a:fld id="{1BD248AB-6F21-4FF4-8E13-19F60201AD70}" type="slidenum">
              <a:rPr lang="en-US" smtClean="0"/>
              <a:pPr>
                <a:defRPr/>
              </a:pPr>
              <a:t>72</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endParaRPr lang="en-US" smtClean="0"/>
          </a:p>
        </p:txBody>
      </p:sp>
      <p:sp>
        <p:nvSpPr>
          <p:cNvPr id="75779" name="Content Placeholder 2"/>
          <p:cNvSpPr>
            <a:spLocks noGrp="1"/>
          </p:cNvSpPr>
          <p:nvPr>
            <p:ph idx="1"/>
          </p:nvPr>
        </p:nvSpPr>
        <p:spPr/>
        <p:txBody>
          <a:bodyPr/>
          <a:lstStyle/>
          <a:p>
            <a:pPr algn="just"/>
            <a:r>
              <a:rPr lang="en-US" b="1" smtClean="0"/>
              <a:t>Its LS behavior requires that all six electrons are accommodated in the lowest three orbitals arising from the tetragonal splitting of the former cubic t2g (Oh) subgroup. </a:t>
            </a:r>
          </a:p>
          <a:p>
            <a:pPr algn="just"/>
            <a:r>
              <a:rPr lang="en-US" b="1" smtClean="0"/>
              <a:t>(EFG)</a:t>
            </a:r>
            <a:r>
              <a:rPr lang="en-US" b="1" baseline="-25000" smtClean="0"/>
              <a:t>val</a:t>
            </a:r>
            <a:r>
              <a:rPr lang="en-US" b="1" smtClean="0"/>
              <a:t> is still zero, but (EFG)</a:t>
            </a:r>
            <a:r>
              <a:rPr lang="en-US" b="1" baseline="-25000" smtClean="0"/>
              <a:t>lat</a:t>
            </a:r>
            <a:r>
              <a:rPr lang="en-US" b="1" smtClean="0"/>
              <a:t> ≠ 0 arises from the ligand replacement in the iron coordination sphere.</a:t>
            </a:r>
          </a:p>
          <a:p>
            <a:endParaRPr lang="en-US" smtClean="0"/>
          </a:p>
          <a:p>
            <a:endParaRPr lang="en-US" smtClean="0"/>
          </a:p>
        </p:txBody>
      </p:sp>
      <p:sp>
        <p:nvSpPr>
          <p:cNvPr id="4" name="Slide Number Placeholder 3"/>
          <p:cNvSpPr>
            <a:spLocks noGrp="1"/>
          </p:cNvSpPr>
          <p:nvPr>
            <p:ph type="sldNum" sz="quarter" idx="12"/>
          </p:nvPr>
        </p:nvSpPr>
        <p:spPr/>
        <p:txBody>
          <a:bodyPr/>
          <a:lstStyle/>
          <a:p>
            <a:pPr>
              <a:defRPr/>
            </a:pPr>
            <a:fld id="{79983DFE-1B7C-4560-A959-C86EA629D96A}" type="slidenum">
              <a:rPr lang="en-US" smtClean="0"/>
              <a:pPr>
                <a:defRPr/>
              </a:pPr>
              <a:t>73</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endParaRPr lang="en-US" smtClean="0"/>
          </a:p>
        </p:txBody>
      </p:sp>
      <p:sp>
        <p:nvSpPr>
          <p:cNvPr id="76803" name="Content Placeholder 2"/>
          <p:cNvSpPr>
            <a:spLocks noGrp="1"/>
          </p:cNvSpPr>
          <p:nvPr>
            <p:ph idx="1"/>
          </p:nvPr>
        </p:nvSpPr>
        <p:spPr>
          <a:xfrm>
            <a:off x="457200" y="1066800"/>
            <a:ext cx="8458200" cy="5059363"/>
          </a:xfrm>
        </p:spPr>
        <p:txBody>
          <a:bodyPr/>
          <a:lstStyle/>
          <a:p>
            <a:pPr algn="just"/>
            <a:r>
              <a:rPr lang="en-US" sz="3000" b="1" smtClean="0"/>
              <a:t>The isomer shift data for the pentacyano complexes of iron(II) with a different sixth ligand X.</a:t>
            </a:r>
          </a:p>
          <a:p>
            <a:pPr algn="just"/>
            <a:r>
              <a:rPr lang="en-US" sz="3000" b="1" smtClean="0"/>
              <a:t> </a:t>
            </a:r>
            <a:r>
              <a:rPr lang="en-US" sz="3000" b="1" smtClean="0">
                <a:solidFill>
                  <a:srgbClr val="0000FF"/>
                </a:solidFill>
              </a:rPr>
              <a:t>Normalizing</a:t>
            </a:r>
            <a:r>
              <a:rPr lang="en-US" sz="3000" b="1" smtClean="0"/>
              <a:t> the isomer shifts to that of the </a:t>
            </a:r>
            <a:r>
              <a:rPr lang="en-US" sz="3000" b="1" smtClean="0">
                <a:solidFill>
                  <a:srgbClr val="0000FF"/>
                </a:solidFill>
              </a:rPr>
              <a:t>pentacyanonitrosylferrate complex as zero point</a:t>
            </a:r>
          </a:p>
          <a:p>
            <a:pPr algn="just"/>
            <a:r>
              <a:rPr lang="en-US" sz="3000" b="1" smtClean="0"/>
              <a:t> The ordering expresses the varying effects of </a:t>
            </a:r>
            <a:r>
              <a:rPr lang="en-US" sz="3000" b="1" i="1" smtClean="0">
                <a:solidFill>
                  <a:srgbClr val="0000FF"/>
                </a:solidFill>
              </a:rPr>
              <a:t>d</a:t>
            </a:r>
            <a:r>
              <a:rPr lang="en-US" sz="3000" b="1" i="1" baseline="-25000" smtClean="0">
                <a:solidFill>
                  <a:srgbClr val="0000FF"/>
                </a:solidFill>
              </a:rPr>
              <a:t>π</a:t>
            </a:r>
            <a:r>
              <a:rPr lang="en-US" sz="3000" b="1" i="1" smtClean="0">
                <a:solidFill>
                  <a:srgbClr val="0000FF"/>
                </a:solidFill>
              </a:rPr>
              <a:t>-p</a:t>
            </a:r>
            <a:r>
              <a:rPr lang="en-US" sz="3000" b="1" i="1" baseline="-25000" smtClean="0">
                <a:solidFill>
                  <a:srgbClr val="0000FF"/>
                </a:solidFill>
              </a:rPr>
              <a:t>π</a:t>
            </a:r>
            <a:r>
              <a:rPr lang="en-US" sz="3000" b="1" i="1" smtClean="0">
                <a:solidFill>
                  <a:srgbClr val="0000FF"/>
                </a:solidFill>
              </a:rPr>
              <a:t> back donation</a:t>
            </a:r>
            <a:r>
              <a:rPr lang="en-US" sz="3000" b="1" smtClean="0">
                <a:solidFill>
                  <a:srgbClr val="0000FF"/>
                </a:solidFill>
              </a:rPr>
              <a:t> </a:t>
            </a:r>
            <a:r>
              <a:rPr lang="en-US" sz="3000" b="1" smtClean="0"/>
              <a:t>for the different sixth ligand X</a:t>
            </a:r>
            <a:r>
              <a:rPr lang="en-US" b="1" smtClean="0"/>
              <a:t>.</a:t>
            </a:r>
          </a:p>
          <a:p>
            <a:pPr algn="just"/>
            <a:r>
              <a:rPr lang="en-US" b="1" smtClean="0"/>
              <a:t>The isomer shift values become more positive on going from NO</a:t>
            </a:r>
            <a:r>
              <a:rPr lang="en-US" b="1" baseline="30000" smtClean="0"/>
              <a:t>+</a:t>
            </a:r>
            <a:r>
              <a:rPr lang="en-US" b="1" smtClean="0"/>
              <a:t> to H</a:t>
            </a:r>
            <a:r>
              <a:rPr lang="en-US" b="1" baseline="-25000" smtClean="0"/>
              <a:t>2</a:t>
            </a:r>
            <a:r>
              <a:rPr lang="en-US" b="1" smtClean="0"/>
              <a:t>O </a:t>
            </a:r>
            <a:br>
              <a:rPr lang="en-US" b="1" smtClean="0"/>
            </a:br>
            <a:r>
              <a:rPr lang="en-US" b="1" smtClean="0"/>
              <a:t>   </a:t>
            </a:r>
          </a:p>
          <a:p>
            <a:endParaRPr lang="en-US" smtClean="0"/>
          </a:p>
        </p:txBody>
      </p:sp>
      <p:sp>
        <p:nvSpPr>
          <p:cNvPr id="4" name="Slide Number Placeholder 3"/>
          <p:cNvSpPr>
            <a:spLocks noGrp="1"/>
          </p:cNvSpPr>
          <p:nvPr>
            <p:ph type="sldNum" sz="quarter" idx="12"/>
          </p:nvPr>
        </p:nvSpPr>
        <p:spPr/>
        <p:txBody>
          <a:bodyPr/>
          <a:lstStyle/>
          <a:p>
            <a:pPr>
              <a:defRPr/>
            </a:pPr>
            <a:fld id="{7B18349D-CE2F-425B-B63E-42D309BEA92D}" type="slidenum">
              <a:rPr lang="en-US" smtClean="0"/>
              <a:pPr>
                <a:defRPr/>
              </a:pPr>
              <a:t>74</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endParaRPr lang="en-US" smtClean="0"/>
          </a:p>
        </p:txBody>
      </p:sp>
      <p:sp>
        <p:nvSpPr>
          <p:cNvPr id="77827" name="Content Placeholder 2"/>
          <p:cNvSpPr>
            <a:spLocks noGrp="1"/>
          </p:cNvSpPr>
          <p:nvPr>
            <p:ph idx="1"/>
          </p:nvPr>
        </p:nvSpPr>
        <p:spPr/>
        <p:txBody>
          <a:bodyPr/>
          <a:lstStyle/>
          <a:p>
            <a:pPr algn="just"/>
            <a:r>
              <a:rPr lang="en-US" b="1" smtClean="0"/>
              <a:t> </a:t>
            </a:r>
            <a:r>
              <a:rPr lang="en-US" b="1" i="1" smtClean="0"/>
              <a:t>d</a:t>
            </a:r>
            <a:r>
              <a:rPr lang="en-US" b="1" i="1" baseline="-25000" smtClean="0"/>
              <a:t>π</a:t>
            </a:r>
            <a:r>
              <a:rPr lang="en-US" b="1" i="1" smtClean="0"/>
              <a:t>-p</a:t>
            </a:r>
            <a:r>
              <a:rPr lang="en-US" b="1" i="1" baseline="-25000" smtClean="0"/>
              <a:t>π</a:t>
            </a:r>
            <a:r>
              <a:rPr lang="en-US" b="1" i="1" smtClean="0"/>
              <a:t> backdonation</a:t>
            </a:r>
            <a:r>
              <a:rPr lang="en-US" b="1" smtClean="0"/>
              <a:t> decreases causing an increasing d-electron density residing near the iron centre.</a:t>
            </a:r>
          </a:p>
          <a:p>
            <a:pPr algn="just"/>
            <a:r>
              <a:rPr lang="en-US" b="1" smtClean="0"/>
              <a:t> Stronger shielding of s-electrons by d-electrons, which finally creates lower s-electron density at the nucleus. </a:t>
            </a:r>
          </a:p>
          <a:p>
            <a:pPr algn="just"/>
            <a:r>
              <a:rPr lang="en-US" b="1" smtClean="0"/>
              <a:t>The nuclear factor ΔR/R is negative for </a:t>
            </a:r>
            <a:r>
              <a:rPr lang="en-US" b="1" baseline="30000" smtClean="0"/>
              <a:t>57</a:t>
            </a:r>
            <a:r>
              <a:rPr lang="en-US" b="1" smtClean="0"/>
              <a:t>Fe explains the increasingly positive isomer shift values in the given sequence from NO</a:t>
            </a:r>
            <a:r>
              <a:rPr lang="en-US" b="1" baseline="30000" smtClean="0"/>
              <a:t>+</a:t>
            </a:r>
            <a:r>
              <a:rPr lang="en-US" b="1" smtClean="0"/>
              <a:t> to H</a:t>
            </a:r>
            <a:r>
              <a:rPr lang="en-US" b="1" baseline="-25000" smtClean="0"/>
              <a:t>2</a:t>
            </a:r>
            <a:r>
              <a:rPr lang="en-US" b="1" smtClean="0"/>
              <a:t>O</a:t>
            </a:r>
          </a:p>
          <a:p>
            <a:pPr algn="just"/>
            <a:endParaRPr lang="en-US" b="1" smtClean="0"/>
          </a:p>
        </p:txBody>
      </p:sp>
      <p:sp>
        <p:nvSpPr>
          <p:cNvPr id="4" name="Slide Number Placeholder 3"/>
          <p:cNvSpPr>
            <a:spLocks noGrp="1"/>
          </p:cNvSpPr>
          <p:nvPr>
            <p:ph type="sldNum" sz="quarter" idx="12"/>
          </p:nvPr>
        </p:nvSpPr>
        <p:spPr/>
        <p:txBody>
          <a:bodyPr/>
          <a:lstStyle/>
          <a:p>
            <a:pPr>
              <a:defRPr/>
            </a:pPr>
            <a:fld id="{D7A4297D-1A43-4CD2-AD67-606E31448293}" type="slidenum">
              <a:rPr lang="en-US" smtClean="0"/>
              <a:pPr>
                <a:defRPr/>
              </a:pPr>
              <a:t>75</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endParaRPr lang="en-US" smtClean="0"/>
          </a:p>
        </p:txBody>
      </p:sp>
      <p:pic>
        <p:nvPicPr>
          <p:cNvPr id="4" name="Content Placeholder 3" descr="Transition4.jpg"/>
          <p:cNvPicPr>
            <a:picLocks noGrp="1" noChangeAspect="1"/>
          </p:cNvPicPr>
          <p:nvPr>
            <p:ph idx="1"/>
          </p:nvPr>
        </p:nvPicPr>
        <p:blipFill>
          <a:blip r:embed="rId2" cstate="print"/>
          <a:stretch>
            <a:fillRect/>
          </a:stretch>
        </p:blipFill>
        <p:spPr>
          <a:xfrm>
            <a:off x="533400" y="381000"/>
            <a:ext cx="8153400" cy="6145213"/>
          </a:xfrm>
          <a:ln w="228600" cap="sq" cmpd="thickThin">
            <a:solidFill>
              <a:srgbClr val="000000"/>
            </a:solidFill>
          </a:ln>
          <a:effectLst>
            <a:innerShdw blurRad="76200">
              <a:srgbClr val="000000"/>
            </a:innerShdw>
          </a:effectLst>
        </p:spPr>
      </p:pic>
      <p:sp>
        <p:nvSpPr>
          <p:cNvPr id="5" name="Slide Number Placeholder 4"/>
          <p:cNvSpPr>
            <a:spLocks noGrp="1"/>
          </p:cNvSpPr>
          <p:nvPr>
            <p:ph type="sldNum" sz="quarter" idx="12"/>
          </p:nvPr>
        </p:nvSpPr>
        <p:spPr/>
        <p:txBody>
          <a:bodyPr/>
          <a:lstStyle/>
          <a:p>
            <a:pPr>
              <a:defRPr/>
            </a:pPr>
            <a:fld id="{436C3BB2-F632-4BF2-87B0-EFD9B9B53A10}" type="slidenum">
              <a:rPr lang="en-US" smtClean="0"/>
              <a:pPr>
                <a:defRPr/>
              </a:pPr>
              <a:t>76</a:t>
            </a:fld>
            <a:endParaRPr lang="en-US"/>
          </a:p>
        </p:txBody>
      </p:sp>
      <p:sp>
        <p:nvSpPr>
          <p:cNvPr id="6" name="Footer Placeholder 5"/>
          <p:cNvSpPr>
            <a:spLocks noGrp="1"/>
          </p:cNvSpPr>
          <p:nvPr>
            <p:ph type="ftr" sz="quarter" idx="11"/>
          </p:nvPr>
        </p:nvSpPr>
        <p:spPr/>
        <p:txBody>
          <a:bodyPr/>
          <a:lstStyle/>
          <a:p>
            <a:pPr>
              <a:defRPr/>
            </a:pPr>
            <a:r>
              <a:rPr lang="en-US" smtClean="0"/>
              <a:t>Dr.A. Simi</a:t>
            </a: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GB" b="1" smtClean="0">
                <a:solidFill>
                  <a:srgbClr val="AE166D"/>
                </a:solidFill>
              </a:rPr>
              <a:t>Ferredoxin</a:t>
            </a:r>
            <a:endParaRPr lang="en-US" b="1" smtClean="0">
              <a:solidFill>
                <a:srgbClr val="AE166D"/>
              </a:solidFill>
            </a:endParaRPr>
          </a:p>
        </p:txBody>
      </p:sp>
      <p:sp>
        <p:nvSpPr>
          <p:cNvPr id="79875" name="Content Placeholder 2"/>
          <p:cNvSpPr>
            <a:spLocks noGrp="1"/>
          </p:cNvSpPr>
          <p:nvPr>
            <p:ph idx="1"/>
          </p:nvPr>
        </p:nvSpPr>
        <p:spPr/>
        <p:txBody>
          <a:bodyPr/>
          <a:lstStyle/>
          <a:p>
            <a:pPr algn="just"/>
            <a:r>
              <a:rPr lang="en-GB" b="1" smtClean="0"/>
              <a:t>Study of ferredoxin, a Fe-S protein, which assists in </a:t>
            </a:r>
            <a:r>
              <a:rPr lang="en-GB" b="1" i="1" smtClean="0"/>
              <a:t>in-vivo</a:t>
            </a:r>
            <a:r>
              <a:rPr lang="en-GB" b="1" smtClean="0"/>
              <a:t> e</a:t>
            </a:r>
            <a:r>
              <a:rPr lang="en-GB" b="1" baseline="30000" smtClean="0"/>
              <a:t>-</a:t>
            </a:r>
            <a:r>
              <a:rPr lang="en-GB" b="1" smtClean="0"/>
              <a:t> transfer reactions</a:t>
            </a:r>
          </a:p>
          <a:p>
            <a:pPr algn="just"/>
            <a:r>
              <a:rPr lang="en-GB" b="1" smtClean="0"/>
              <a:t>The two-iron centres are not equivalent in the reduced form. </a:t>
            </a:r>
          </a:p>
          <a:p>
            <a:pPr algn="just"/>
            <a:r>
              <a:rPr lang="en-GB" b="1" smtClean="0"/>
              <a:t>The oxidized form with two Fe(III)-high spin centres can be distinguished from the reduced form with one Fe(III)-high spin centre and one Fe(II)-high spin centre  only by using MB spectrum</a:t>
            </a:r>
            <a:endParaRPr lang="en-US" b="1" smtClean="0"/>
          </a:p>
        </p:txBody>
      </p:sp>
      <p:sp>
        <p:nvSpPr>
          <p:cNvPr id="4" name="Slide Number Placeholder 3"/>
          <p:cNvSpPr>
            <a:spLocks noGrp="1"/>
          </p:cNvSpPr>
          <p:nvPr>
            <p:ph type="sldNum" sz="quarter" idx="12"/>
          </p:nvPr>
        </p:nvSpPr>
        <p:spPr/>
        <p:txBody>
          <a:bodyPr/>
          <a:lstStyle/>
          <a:p>
            <a:pPr>
              <a:defRPr/>
            </a:pPr>
            <a:fld id="{EF0CD1B6-27AB-4B9B-BB27-B20154AB83EE}" type="slidenum">
              <a:rPr lang="en-US" smtClean="0"/>
              <a:pPr>
                <a:defRPr/>
              </a:pPr>
              <a:t>77</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endParaRPr lang="en-US" smtClean="0"/>
          </a:p>
        </p:txBody>
      </p:sp>
      <p:pic>
        <p:nvPicPr>
          <p:cNvPr id="4" name="Content Placeholder 3" descr="Bioinorganic1.jpg"/>
          <p:cNvPicPr>
            <a:picLocks noGrp="1" noChangeAspect="1"/>
          </p:cNvPicPr>
          <p:nvPr>
            <p:ph idx="1"/>
          </p:nvPr>
        </p:nvPicPr>
        <p:blipFill>
          <a:blip r:embed="rId2" cstate="print"/>
          <a:stretch>
            <a:fillRect/>
          </a:stretch>
        </p:blipFill>
        <p:spPr>
          <a:xfrm>
            <a:off x="457200" y="304800"/>
            <a:ext cx="8229599" cy="6172200"/>
          </a:xfrm>
          <a:ln w="228600" cap="sq" cmpd="thickThin">
            <a:solidFill>
              <a:srgbClr val="000000"/>
            </a:solidFill>
          </a:ln>
          <a:effectLst>
            <a:innerShdw blurRad="76200">
              <a:srgbClr val="000000"/>
            </a:innerShdw>
          </a:effectLst>
        </p:spPr>
      </p:pic>
      <p:sp>
        <p:nvSpPr>
          <p:cNvPr id="5" name="Slide Number Placeholder 4"/>
          <p:cNvSpPr>
            <a:spLocks noGrp="1"/>
          </p:cNvSpPr>
          <p:nvPr>
            <p:ph type="sldNum" sz="quarter" idx="12"/>
          </p:nvPr>
        </p:nvSpPr>
        <p:spPr/>
        <p:txBody>
          <a:bodyPr/>
          <a:lstStyle/>
          <a:p>
            <a:pPr>
              <a:defRPr/>
            </a:pPr>
            <a:fld id="{86A7018D-596A-481E-9C42-FB5AEAA2978F}" type="slidenum">
              <a:rPr lang="en-US" smtClean="0"/>
              <a:pPr>
                <a:defRPr/>
              </a:pPr>
              <a:t>78</a:t>
            </a:fld>
            <a:endParaRPr lang="en-US"/>
          </a:p>
        </p:txBody>
      </p:sp>
      <p:sp>
        <p:nvSpPr>
          <p:cNvPr id="6" name="Footer Placeholder 5"/>
          <p:cNvSpPr>
            <a:spLocks noGrp="1"/>
          </p:cNvSpPr>
          <p:nvPr>
            <p:ph type="ftr" sz="quarter" idx="11"/>
          </p:nvPr>
        </p:nvSpPr>
        <p:spPr/>
        <p:txBody>
          <a:bodyPr/>
          <a:lstStyle/>
          <a:p>
            <a:pPr>
              <a:defRPr/>
            </a:pPr>
            <a:r>
              <a:rPr lang="en-US" smtClean="0"/>
              <a:t>Dr.A. Simi</a:t>
            </a:r>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b="1" smtClean="0">
                <a:solidFill>
                  <a:srgbClr val="0000FF"/>
                </a:solidFill>
              </a:rPr>
              <a:t>Study of thermal spin-cross over</a:t>
            </a:r>
          </a:p>
        </p:txBody>
      </p:sp>
      <p:sp>
        <p:nvSpPr>
          <p:cNvPr id="81923" name="Content Placeholder 2"/>
          <p:cNvSpPr>
            <a:spLocks noGrp="1"/>
          </p:cNvSpPr>
          <p:nvPr>
            <p:ph idx="1"/>
          </p:nvPr>
        </p:nvSpPr>
        <p:spPr/>
        <p:txBody>
          <a:bodyPr/>
          <a:lstStyle/>
          <a:p>
            <a:pPr algn="just" fontAlgn="t"/>
            <a:r>
              <a:rPr lang="en-US" b="1" smtClean="0"/>
              <a:t>Many coordination compounds possessing  intermediate ligand field strengths show thermal spin crossover. [ i.e. HS &lt;--&gt; LS]</a:t>
            </a:r>
          </a:p>
          <a:p>
            <a:pPr algn="just" fontAlgn="t"/>
            <a:r>
              <a:rPr lang="en-US" b="1" smtClean="0"/>
              <a:t>[Fe(phen)</a:t>
            </a:r>
            <a:r>
              <a:rPr lang="en-US" b="1" baseline="-25000" smtClean="0"/>
              <a:t>2</a:t>
            </a:r>
            <a:r>
              <a:rPr lang="en-US" b="1" smtClean="0"/>
              <a:t>(NCS)</a:t>
            </a:r>
            <a:r>
              <a:rPr lang="en-US" b="1" baseline="-25000" smtClean="0"/>
              <a:t>2</a:t>
            </a:r>
            <a:r>
              <a:rPr lang="en-US" b="1" smtClean="0"/>
              <a:t>] undergoes thermal spin transition .</a:t>
            </a:r>
          </a:p>
          <a:p>
            <a:pPr algn="just" fontAlgn="t"/>
            <a:r>
              <a:rPr lang="en-US" b="1" smtClean="0"/>
              <a:t>The main result is that in the temperature region, where the MAS spectra reflect the transition to the LS state, the MES spectra still show the typical HS signals arising from excited ligand field states</a:t>
            </a:r>
          </a:p>
          <a:p>
            <a:endParaRPr lang="en-US" smtClean="0"/>
          </a:p>
        </p:txBody>
      </p:sp>
      <p:sp>
        <p:nvSpPr>
          <p:cNvPr id="4" name="Slide Number Placeholder 3"/>
          <p:cNvSpPr>
            <a:spLocks noGrp="1"/>
          </p:cNvSpPr>
          <p:nvPr>
            <p:ph type="sldNum" sz="quarter" idx="12"/>
          </p:nvPr>
        </p:nvSpPr>
        <p:spPr/>
        <p:txBody>
          <a:bodyPr/>
          <a:lstStyle/>
          <a:p>
            <a:pPr>
              <a:defRPr/>
            </a:pPr>
            <a:fld id="{EC0EB898-C411-40EF-AED2-BCFEBFD369ED}" type="slidenum">
              <a:rPr lang="en-US" smtClean="0"/>
              <a:pPr>
                <a:defRPr/>
              </a:pPr>
              <a:t>79</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p:cNvSpPr/>
          <p:nvPr/>
        </p:nvSpPr>
        <p:spPr>
          <a:xfrm>
            <a:off x="2590800" y="2438400"/>
            <a:ext cx="533400" cy="228600"/>
          </a:xfrm>
          <a:prstGeom prst="homePlate">
            <a:avLst/>
          </a:prstGeom>
          <a:solidFill>
            <a:srgbClr val="00B0F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19" name="Title 1"/>
          <p:cNvSpPr>
            <a:spLocks noGrp="1"/>
          </p:cNvSpPr>
          <p:nvPr>
            <p:ph type="title"/>
          </p:nvPr>
        </p:nvSpPr>
        <p:spPr/>
        <p:txBody>
          <a:bodyPr/>
          <a:lstStyle/>
          <a:p>
            <a:endParaRPr lang="en-US" smtClean="0"/>
          </a:p>
        </p:txBody>
      </p:sp>
      <p:sp>
        <p:nvSpPr>
          <p:cNvPr id="4" name="Oval 3"/>
          <p:cNvSpPr/>
          <p:nvPr/>
        </p:nvSpPr>
        <p:spPr>
          <a:xfrm>
            <a:off x="2590800" y="2286000"/>
            <a:ext cx="533400" cy="6096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990600" y="3048000"/>
            <a:ext cx="1676400" cy="4572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7030A0"/>
                </a:solidFill>
                <a:sym typeface="Wingdings" pitchFamily="2" charset="2"/>
              </a:rPr>
              <a:t> V</a:t>
            </a:r>
            <a:r>
              <a:rPr lang="en-US" sz="2800" b="1" baseline="-25000" dirty="0">
                <a:solidFill>
                  <a:srgbClr val="7030A0"/>
                </a:solidFill>
                <a:sym typeface="Wingdings" pitchFamily="2" charset="2"/>
              </a:rPr>
              <a:t>R</a:t>
            </a:r>
            <a:endParaRPr lang="en-US" sz="2800" b="1" baseline="-25000" dirty="0">
              <a:solidFill>
                <a:srgbClr val="7030A0"/>
              </a:solidFill>
            </a:endParaRPr>
          </a:p>
        </p:txBody>
      </p:sp>
      <p:sp>
        <p:nvSpPr>
          <p:cNvPr id="8" name="Oval 7"/>
          <p:cNvSpPr/>
          <p:nvPr/>
        </p:nvSpPr>
        <p:spPr>
          <a:xfrm>
            <a:off x="5638800" y="2209800"/>
            <a:ext cx="685800" cy="685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5486400" y="3124200"/>
            <a:ext cx="1676400" cy="4572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7030A0"/>
                </a:solidFill>
                <a:sym typeface="Wingdings" pitchFamily="2" charset="2"/>
              </a:rPr>
              <a:t> V</a:t>
            </a:r>
            <a:r>
              <a:rPr lang="en-US" sz="2800" b="1" baseline="-25000" dirty="0">
                <a:solidFill>
                  <a:srgbClr val="7030A0"/>
                </a:solidFill>
                <a:sym typeface="Wingdings" pitchFamily="2" charset="2"/>
              </a:rPr>
              <a:t>R </a:t>
            </a:r>
            <a:r>
              <a:rPr lang="en-US" sz="2800" b="1" dirty="0">
                <a:solidFill>
                  <a:srgbClr val="7030A0"/>
                </a:solidFill>
                <a:sym typeface="Wingdings" pitchFamily="2" charset="2"/>
              </a:rPr>
              <a:t></a:t>
            </a:r>
            <a:endParaRPr lang="en-US" sz="2800" b="1" dirty="0">
              <a:solidFill>
                <a:srgbClr val="7030A0"/>
              </a:solidFill>
            </a:endParaRPr>
          </a:p>
        </p:txBody>
      </p:sp>
      <p:pic>
        <p:nvPicPr>
          <p:cNvPr id="12" name="Gun recoil compilation.mp4">
            <a:hlinkClick r:id="" action="ppaction://media"/>
          </p:cNvPr>
          <p:cNvPicPr>
            <a:picLocks noGrp="1" noRot="1" noChangeAspect="1"/>
          </p:cNvPicPr>
          <p:nvPr>
            <p:ph idx="1"/>
            <a:videoFile r:link="rId1"/>
          </p:nvPr>
        </p:nvPicPr>
        <p:blipFill>
          <a:blip r:embed="rId3" cstate="print"/>
          <a:srcRect/>
          <a:stretch>
            <a:fillRect/>
          </a:stretch>
        </p:blipFill>
        <p:spPr>
          <a:xfrm>
            <a:off x="2438400" y="3733800"/>
            <a:ext cx="4648200" cy="2819400"/>
          </a:xfrm>
        </p:spPr>
      </p:pic>
      <p:sp>
        <p:nvSpPr>
          <p:cNvPr id="10" name="Slide Number Placeholder 9"/>
          <p:cNvSpPr>
            <a:spLocks noGrp="1"/>
          </p:cNvSpPr>
          <p:nvPr>
            <p:ph type="sldNum" sz="quarter" idx="12"/>
          </p:nvPr>
        </p:nvSpPr>
        <p:spPr/>
        <p:txBody>
          <a:bodyPr/>
          <a:lstStyle/>
          <a:p>
            <a:pPr>
              <a:defRPr/>
            </a:pPr>
            <a:fld id="{0F638ECA-854D-48E9-8CE0-DA60EB89AE46}" type="slidenum">
              <a:rPr lang="en-US" smtClean="0"/>
              <a:pPr>
                <a:defRPr/>
              </a:pPr>
              <a:t>8</a:t>
            </a:fld>
            <a:endParaRPr lang="en-US"/>
          </a:p>
        </p:txBody>
      </p:sp>
      <p:sp>
        <p:nvSpPr>
          <p:cNvPr id="11" name="Footer Placeholder 10"/>
          <p:cNvSpPr>
            <a:spLocks noGrp="1"/>
          </p:cNvSpPr>
          <p:nvPr>
            <p:ph type="ftr" sz="quarter" idx="11"/>
          </p:nvPr>
        </p:nvSpPr>
        <p:spPr/>
        <p:txBody>
          <a:bodyPr/>
          <a:lstStyle/>
          <a:p>
            <a:pPr>
              <a:defRPr/>
            </a:pPr>
            <a:r>
              <a:rPr lang="en-US" smtClean="0"/>
              <a:t>Dr.A. Simi</a:t>
            </a:r>
            <a:endParaRPr lang="en-US"/>
          </a:p>
        </p:txBody>
      </p:sp>
      <p:sp>
        <p:nvSpPr>
          <p:cNvPr id="14" name="Footer Placeholder 4"/>
          <p:cNvSpPr txBox="1">
            <a:spLocks/>
          </p:cNvSpPr>
          <p:nvPr/>
        </p:nvSpPr>
        <p:spPr>
          <a:xfrm>
            <a:off x="3124200" y="624840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CordiaUPC" pitchFamily="34" charset="-34"/>
                <a:ea typeface="+mn-ea"/>
                <a:cs typeface="CordiaUPC" pitchFamily="34" charset="-34"/>
              </a:rPr>
              <a:t>Dr.A. Simi</a:t>
            </a:r>
            <a:endParaRPr kumimoji="0" lang="en-US" sz="3600" b="0" i="0" u="none" strike="noStrike" kern="1200" cap="none" spc="0" normalizeH="0" baseline="0" noProof="0" dirty="0">
              <a:ln>
                <a:noFill/>
              </a:ln>
              <a:solidFill>
                <a:schemeClr val="tx1"/>
              </a:solidFill>
              <a:effectLst/>
              <a:uLnTx/>
              <a:uFillTx/>
              <a:latin typeface="CordiaUPC" pitchFamily="34" charset="-34"/>
              <a:ea typeface="+mn-ea"/>
              <a:cs typeface="CordiaUPC" pitchFamily="34"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3" presetClass="path" presetSubtype="0" accel="50000" decel="50000" fill="hold" grpId="1" nodeType="withEffect">
                                  <p:stCondLst>
                                    <p:cond delay="0"/>
                                  </p:stCondLst>
                                  <p:childTnLst>
                                    <p:animMotion origin="layout" path="M 3.33333E-6 2.52544E-6 L 0.50416 2.52544E-6 " pathEditMode="relative" rAng="0" ptsTypes="AA">
                                      <p:cBhvr>
                                        <p:cTn id="9" dur="1000" fill="hold"/>
                                        <p:tgtEl>
                                          <p:spTgt spid="6"/>
                                        </p:tgtEl>
                                        <p:attrNameLst>
                                          <p:attrName>ppt_x</p:attrName>
                                          <p:attrName>ppt_y</p:attrName>
                                        </p:attrNameLst>
                                      </p:cBhvr>
                                      <p:rCtr x="252" y="0"/>
                                    </p:animMotion>
                                  </p:childTnLst>
                                </p:cTn>
                              </p:par>
                              <p:par>
                                <p:cTn id="10" presetID="35" presetClass="path" presetSubtype="0" accel="50000" decel="50000" fill="hold" grpId="0" nodeType="withEffect">
                                  <p:stCondLst>
                                    <p:cond delay="0"/>
                                  </p:stCondLst>
                                  <p:childTnLst>
                                    <p:animMotion origin="layout" path="M 3.33333E-6 1.70213E-6 L -0.16667 1.70213E-6 " pathEditMode="relative" rAng="0" ptsTypes="AA">
                                      <p:cBhvr>
                                        <p:cTn id="11" dur="2000" fill="hold"/>
                                        <p:tgtEl>
                                          <p:spTgt spid="4"/>
                                        </p:tgtEl>
                                        <p:attrNameLst>
                                          <p:attrName>ppt_x</p:attrName>
                                          <p:attrName>ppt_y</p:attrName>
                                        </p:attrNameLst>
                                      </p:cBhvr>
                                      <p:rCtr x="-83" y="0"/>
                                    </p:animMotion>
                                  </p:childTnLst>
                                </p:cTn>
                              </p:par>
                              <p:par>
                                <p:cTn id="12" presetID="22" presetClass="entr" presetSubtype="2"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1000"/>
                                        <p:tgtEl>
                                          <p:spTgt spid="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1000"/>
                                        <p:tgtEl>
                                          <p:spTgt spid="9"/>
                                        </p:tgtEl>
                                      </p:cBhvr>
                                    </p:animEffect>
                                  </p:childTnLst>
                                </p:cTn>
                              </p:par>
                              <p:par>
                                <p:cTn id="18" presetID="63" presetClass="path" presetSubtype="0" accel="50000" decel="50000" fill="hold" grpId="0" nodeType="withEffect">
                                  <p:stCondLst>
                                    <p:cond delay="500"/>
                                  </p:stCondLst>
                                  <p:childTnLst>
                                    <p:animMotion origin="layout" path="M -0.00417 0.00555 L 0.175 -0.00555 " pathEditMode="relative" rAng="0" ptsTypes="AA">
                                      <p:cBhvr>
                                        <p:cTn id="19" dur="500" fill="hold"/>
                                        <p:tgtEl>
                                          <p:spTgt spid="8"/>
                                        </p:tgtEl>
                                        <p:attrNameLst>
                                          <p:attrName>ppt_x</p:attrName>
                                          <p:attrName>ppt_y</p:attrName>
                                        </p:attrNameLst>
                                      </p:cBhvr>
                                      <p:rCtr x="90" y="-6"/>
                                    </p:animMotion>
                                  </p:childTnLst>
                                </p:cTn>
                              </p:par>
                            </p:childTnLst>
                          </p:cTn>
                        </p:par>
                        <p:par>
                          <p:cTn id="20" fill="hold">
                            <p:stCondLst>
                              <p:cond delay="2000"/>
                            </p:stCondLst>
                            <p:childTnLst>
                              <p:par>
                                <p:cTn id="21" presetID="1" presetClass="mediacall" presetSubtype="0" fill="hold" nodeType="afterEffect">
                                  <p:stCondLst>
                                    <p:cond delay="0"/>
                                  </p:stCondLst>
                                  <p:childTnLst>
                                    <p:cmd type="call" cmd="playFrom(0.0)">
                                      <p:cBhvr>
                                        <p:cTn id="22"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3" fill="hold" display="0">
                  <p:stCondLst>
                    <p:cond delay="indefinite"/>
                  </p:stCondLst>
                  <p:endCondLst>
                    <p:cond evt="onNext" delay="0">
                      <p:tgtEl>
                        <p:sldTgt/>
                      </p:tgtEl>
                    </p:cond>
                    <p:cond evt="onPrev" delay="0">
                      <p:tgtEl>
                        <p:sldTgt/>
                      </p:tgtEl>
                    </p:cond>
                  </p:endCondLst>
                </p:cTn>
                <p:tgtEl>
                  <p:spTgt spid="12"/>
                </p:tgtEl>
              </p:cMediaNode>
            </p:video>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12"/>
                                        </p:tgtEl>
                                      </p:cBhvr>
                                    </p:cmd>
                                  </p:childTnLst>
                                </p:cTn>
                              </p:par>
                            </p:childTnLst>
                          </p:cTn>
                        </p:par>
                      </p:childTnLst>
                    </p:cTn>
                  </p:par>
                </p:childTnLst>
              </p:cTn>
              <p:nextCondLst>
                <p:cond evt="onClick" delay="0">
                  <p:tgtEl>
                    <p:spTgt spid="12"/>
                  </p:tgtEl>
                </p:cond>
              </p:nextCondLst>
            </p:seq>
          </p:childTnLst>
        </p:cTn>
      </p:par>
    </p:tnLst>
    <p:bldLst>
      <p:bldP spid="6" grpId="0" animBg="1"/>
      <p:bldP spid="6" grpId="1" animBg="1"/>
      <p:bldP spid="4" grpId="0" animBg="1"/>
      <p:bldP spid="7" grpId="0" animBg="1"/>
      <p:bldP spid="8" grpId="0" animBg="1"/>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endParaRPr lang="en-US" smtClean="0"/>
          </a:p>
        </p:txBody>
      </p:sp>
      <p:pic>
        <p:nvPicPr>
          <p:cNvPr id="4" name="Content Placeholder 3" descr="Emission4.jpg"/>
          <p:cNvPicPr>
            <a:picLocks noGrp="1" noChangeAspect="1"/>
          </p:cNvPicPr>
          <p:nvPr>
            <p:ph idx="1"/>
          </p:nvPr>
        </p:nvPicPr>
        <p:blipFill>
          <a:blip r:embed="rId2" cstate="print"/>
          <a:stretch>
            <a:fillRect/>
          </a:stretch>
        </p:blipFill>
        <p:spPr>
          <a:xfrm>
            <a:off x="762000" y="609600"/>
            <a:ext cx="7620000" cy="5791200"/>
          </a:xfrm>
          <a:ln w="228600" cap="sq" cmpd="thickThin">
            <a:solidFill>
              <a:srgbClr val="000000"/>
            </a:solidFill>
          </a:ln>
          <a:effectLst>
            <a:innerShdw blurRad="76200">
              <a:srgbClr val="000000"/>
            </a:innerShdw>
          </a:effectLst>
        </p:spPr>
      </p:pic>
      <p:sp>
        <p:nvSpPr>
          <p:cNvPr id="5" name="Slide Number Placeholder 4"/>
          <p:cNvSpPr>
            <a:spLocks noGrp="1"/>
          </p:cNvSpPr>
          <p:nvPr>
            <p:ph type="sldNum" sz="quarter" idx="12"/>
          </p:nvPr>
        </p:nvSpPr>
        <p:spPr/>
        <p:txBody>
          <a:bodyPr/>
          <a:lstStyle/>
          <a:p>
            <a:pPr>
              <a:defRPr/>
            </a:pPr>
            <a:fld id="{EE48D0CE-1A82-4676-97FA-84CEAEB49EAF}" type="slidenum">
              <a:rPr lang="en-US" smtClean="0"/>
              <a:pPr>
                <a:defRPr/>
              </a:pPr>
              <a:t>80</a:t>
            </a:fld>
            <a:endParaRPr lang="en-US"/>
          </a:p>
        </p:txBody>
      </p:sp>
      <p:sp>
        <p:nvSpPr>
          <p:cNvPr id="6" name="Footer Placeholder 5"/>
          <p:cNvSpPr>
            <a:spLocks noGrp="1"/>
          </p:cNvSpPr>
          <p:nvPr>
            <p:ph type="ftr" sz="quarter" idx="11"/>
          </p:nvPr>
        </p:nvSpPr>
        <p:spPr/>
        <p:txBody>
          <a:bodyPr/>
          <a:lstStyle/>
          <a:p>
            <a:pPr>
              <a:defRPr/>
            </a:pPr>
            <a:r>
              <a:rPr lang="en-US" smtClean="0"/>
              <a:t>Dr.A. Simi</a:t>
            </a:r>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endParaRPr lang="en-US" smtClean="0"/>
          </a:p>
        </p:txBody>
      </p:sp>
      <p:pic>
        <p:nvPicPr>
          <p:cNvPr id="4" name="Content Placeholder 3" descr="18243414-smiley-vector-illustration--dizziness-confused.jpg"/>
          <p:cNvPicPr>
            <a:picLocks noGrp="1" noChangeAspect="1"/>
          </p:cNvPicPr>
          <p:nvPr>
            <p:ph idx="1"/>
          </p:nvPr>
        </p:nvPicPr>
        <p:blipFill>
          <a:blip r:embed="rId2" cstate="print"/>
          <a:stretch>
            <a:fillRect/>
          </a:stretch>
        </p:blipFill>
        <p:spPr>
          <a:xfrm>
            <a:off x="304800" y="1676400"/>
            <a:ext cx="4572000" cy="3657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2819400" y="5401270"/>
            <a:ext cx="5943599"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QUESTIONS???</a:t>
            </a:r>
          </a:p>
        </p:txBody>
      </p:sp>
      <p:sp>
        <p:nvSpPr>
          <p:cNvPr id="6" name="Slide Number Placeholder 5"/>
          <p:cNvSpPr>
            <a:spLocks noGrp="1"/>
          </p:cNvSpPr>
          <p:nvPr>
            <p:ph type="sldNum" sz="quarter" idx="12"/>
          </p:nvPr>
        </p:nvSpPr>
        <p:spPr/>
        <p:txBody>
          <a:bodyPr/>
          <a:lstStyle/>
          <a:p>
            <a:pPr>
              <a:defRPr/>
            </a:pPr>
            <a:fld id="{1A2DC703-EDD7-4324-B877-0A05138536BD}" type="slidenum">
              <a:rPr lang="en-US" smtClean="0"/>
              <a:pPr>
                <a:defRPr/>
              </a:pPr>
              <a:t>81</a:t>
            </a:fld>
            <a:endParaRPr lang="en-US"/>
          </a:p>
        </p:txBody>
      </p:sp>
      <p:sp>
        <p:nvSpPr>
          <p:cNvPr id="7" name="Footer Placeholder 6"/>
          <p:cNvSpPr>
            <a:spLocks noGrp="1"/>
          </p:cNvSpPr>
          <p:nvPr>
            <p:ph type="ftr" sz="quarter" idx="11"/>
          </p:nvPr>
        </p:nvSpPr>
        <p:spPr/>
        <p:txBody>
          <a:bodyPr/>
          <a:lstStyle/>
          <a:p>
            <a:pPr>
              <a:defRPr/>
            </a:pPr>
            <a:r>
              <a:rPr lang="en-US" smtClean="0"/>
              <a:t>Dr.A. Simi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nodeType="clickEffect">
                                  <p:stCondLst>
                                    <p:cond delay="0"/>
                                  </p:stCondLst>
                                  <p:endCondLst>
                                    <p:cond evt="onNext" delay="0">
                                      <p:tgtEl>
                                        <p:sldTgt/>
                                      </p:tgtEl>
                                    </p:cond>
                                  </p:endCondLst>
                                  <p:childTnLst>
                                    <p:anim calcmode="discrete" valueType="str">
                                      <p:cBhvr>
                                        <p:cTn id="6" dur="1000" fill="hold"/>
                                        <p:tgtEl>
                                          <p:spTgt spid="5">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3600" b="1" smtClean="0"/>
              <a:t>What happens because of recoil effect ?</a:t>
            </a:r>
          </a:p>
        </p:txBody>
      </p:sp>
      <p:pic>
        <p:nvPicPr>
          <p:cNvPr id="10243" name="Content Placeholder 3" descr="recoileffect.jpg"/>
          <p:cNvPicPr>
            <a:picLocks noGrp="1" noChangeAspect="1"/>
          </p:cNvPicPr>
          <p:nvPr>
            <p:ph idx="1"/>
          </p:nvPr>
        </p:nvPicPr>
        <p:blipFill>
          <a:blip r:embed="rId2" cstate="print"/>
          <a:srcRect/>
          <a:stretch>
            <a:fillRect/>
          </a:stretch>
        </p:blipFill>
        <p:spPr>
          <a:xfrm>
            <a:off x="990600" y="1524000"/>
            <a:ext cx="7315200" cy="4876800"/>
          </a:xfrm>
        </p:spPr>
      </p:pic>
      <p:sp>
        <p:nvSpPr>
          <p:cNvPr id="4" name="Slide Number Placeholder 3"/>
          <p:cNvSpPr>
            <a:spLocks noGrp="1"/>
          </p:cNvSpPr>
          <p:nvPr>
            <p:ph type="sldNum" sz="quarter" idx="12"/>
          </p:nvPr>
        </p:nvSpPr>
        <p:spPr/>
        <p:txBody>
          <a:bodyPr/>
          <a:lstStyle/>
          <a:p>
            <a:pPr>
              <a:defRPr/>
            </a:pPr>
            <a:fld id="{199F6295-FD72-4882-AF4E-96FDF4F95938}" type="slidenum">
              <a:rPr lang="en-US" smtClean="0"/>
              <a:pPr>
                <a:defRPr/>
              </a:pPr>
              <a:t>9</a:t>
            </a:fld>
            <a:endParaRPr lang="en-US"/>
          </a:p>
        </p:txBody>
      </p:sp>
      <p:sp>
        <p:nvSpPr>
          <p:cNvPr id="5" name="Footer Placeholder 4"/>
          <p:cNvSpPr>
            <a:spLocks noGrp="1"/>
          </p:cNvSpPr>
          <p:nvPr>
            <p:ph type="ftr" sz="quarter" idx="11"/>
          </p:nvPr>
        </p:nvSpPr>
        <p:spPr/>
        <p:txBody>
          <a:bodyPr/>
          <a:lstStyle/>
          <a:p>
            <a:pPr>
              <a:defRPr/>
            </a:pPr>
            <a:r>
              <a:rPr lang="en-US" smtClean="0"/>
              <a:t>Dr.A. Simi</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1045</TotalTime>
  <Words>3388</Words>
  <Application>Microsoft Office PowerPoint</Application>
  <PresentationFormat>On-screen Show (4:3)</PresentationFormat>
  <Paragraphs>483</Paragraphs>
  <Slides>81</Slides>
  <Notes>1</Notes>
  <HiddenSlides>0</HiddenSlides>
  <MMClips>1</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MOSSBAUER SPECTROSCOPY</vt:lpstr>
      <vt:lpstr>MOSSBAUER SPECTROSCOPY</vt:lpstr>
      <vt:lpstr>Slide 3</vt:lpstr>
      <vt:lpstr>Why it is difficult?</vt:lpstr>
      <vt:lpstr>What is recoil?</vt:lpstr>
      <vt:lpstr>Recoil continued…</vt:lpstr>
      <vt:lpstr>Slide 7</vt:lpstr>
      <vt:lpstr>Slide 8</vt:lpstr>
      <vt:lpstr>What happens because of recoil effect ?</vt:lpstr>
      <vt:lpstr>Slide 10</vt:lpstr>
      <vt:lpstr>Why recording MB spectrum is difficult?</vt:lpstr>
      <vt:lpstr>What is there in X axis? λ or ν or E?</vt:lpstr>
      <vt:lpstr>Doppler Effect</vt:lpstr>
      <vt:lpstr>Tuning the energy by using Doppler Effect</vt:lpstr>
      <vt:lpstr>Mössbauer Effect</vt:lpstr>
      <vt:lpstr>Slide 16</vt:lpstr>
      <vt:lpstr>Conditions for MB spectra</vt:lpstr>
      <vt:lpstr>…..Conditions continued….</vt:lpstr>
      <vt:lpstr>…..Conditions continued….</vt:lpstr>
      <vt:lpstr>Why Fe is the most studied?</vt:lpstr>
      <vt:lpstr>Why Fe is the most studied?</vt:lpstr>
      <vt:lpstr>Slide 22</vt:lpstr>
      <vt:lpstr>Recording the MB spectrum</vt:lpstr>
      <vt:lpstr>INSTRUMENTATION</vt:lpstr>
      <vt:lpstr>Slide 25</vt:lpstr>
      <vt:lpstr>Slide 26</vt:lpstr>
      <vt:lpstr>Slide 27</vt:lpstr>
      <vt:lpstr>Slide 28</vt:lpstr>
      <vt:lpstr>ISOMER SHIFT  /  CENTRE SHIFT / CHEMICAL SHIFT</vt:lpstr>
      <vt:lpstr>Isomer shift</vt:lpstr>
      <vt:lpstr>Slide 31</vt:lpstr>
      <vt:lpstr>Slide 32</vt:lpstr>
      <vt:lpstr>Slide 33</vt:lpstr>
      <vt:lpstr>Slide 34</vt:lpstr>
      <vt:lpstr>Slide 35</vt:lpstr>
      <vt:lpstr>Organotin compounds</vt:lpstr>
      <vt:lpstr>Chemical shift values for Fe compounds</vt:lpstr>
      <vt:lpstr>Slide 38</vt:lpstr>
      <vt:lpstr>Slide 39</vt:lpstr>
      <vt:lpstr>Electric Quadruple Interactions</vt:lpstr>
      <vt:lpstr>Slide 41</vt:lpstr>
      <vt:lpstr>Oblate and Prolate nuclei</vt:lpstr>
      <vt:lpstr>Slide 43</vt:lpstr>
      <vt:lpstr>Quadruple Splitting for 57Fe and 119Sn</vt:lpstr>
      <vt:lpstr>Slide 45</vt:lpstr>
      <vt:lpstr>Slide 46</vt:lpstr>
      <vt:lpstr>Informations from quadruple splitting</vt:lpstr>
      <vt:lpstr>Stereochemical activity of lone pair</vt:lpstr>
      <vt:lpstr>Slide 49</vt:lpstr>
      <vt:lpstr>Magnetic interactions</vt:lpstr>
      <vt:lpstr>Slide 51</vt:lpstr>
      <vt:lpstr>Slide 52</vt:lpstr>
      <vt:lpstr>Effect of magnetic field on 57Fe</vt:lpstr>
      <vt:lpstr>Slide 54</vt:lpstr>
      <vt:lpstr>Slide 55</vt:lpstr>
      <vt:lpstr>Applications  of  Mossbauer  spectra</vt:lpstr>
      <vt:lpstr>Spectra of spin free Fe(II) – FeSO4.7H2O</vt:lpstr>
      <vt:lpstr>Slide 58</vt:lpstr>
      <vt:lpstr>Slide 59</vt:lpstr>
      <vt:lpstr>Slide 60</vt:lpstr>
      <vt:lpstr>Prussian Blue and Turnbull’s blue</vt:lpstr>
      <vt:lpstr>Slide 62</vt:lpstr>
      <vt:lpstr>Slide 63</vt:lpstr>
      <vt:lpstr>Slide 64</vt:lpstr>
      <vt:lpstr>Slide 65</vt:lpstr>
      <vt:lpstr>Slide 66</vt:lpstr>
      <vt:lpstr>Sodium nitroprusside – Na2[Fe(CN)5(NO)]</vt:lpstr>
      <vt:lpstr>Slide 68</vt:lpstr>
      <vt:lpstr>Slide 69</vt:lpstr>
      <vt:lpstr>Slide 70</vt:lpstr>
      <vt:lpstr>Slide 71</vt:lpstr>
      <vt:lpstr>Slide 72</vt:lpstr>
      <vt:lpstr>Slide 73</vt:lpstr>
      <vt:lpstr>Slide 74</vt:lpstr>
      <vt:lpstr>Slide 75</vt:lpstr>
      <vt:lpstr>Slide 76</vt:lpstr>
      <vt:lpstr>Ferredoxin</vt:lpstr>
      <vt:lpstr>Slide 78</vt:lpstr>
      <vt:lpstr>Study of thermal spin-cross over</vt:lpstr>
      <vt:lpstr>Slide 80</vt:lpstr>
      <vt:lpstr>Slide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Santhanam</dc:creator>
  <cp:lastModifiedBy>simi</cp:lastModifiedBy>
  <cp:revision>307</cp:revision>
  <dcterms:created xsi:type="dcterms:W3CDTF">2006-08-16T00:00:00Z</dcterms:created>
  <dcterms:modified xsi:type="dcterms:W3CDTF">2017-09-26T01:52:23Z</dcterms:modified>
</cp:coreProperties>
</file>